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7"/>
  </p:notesMasterIdLst>
  <p:handoutMasterIdLst>
    <p:handoutMasterId r:id="rId38"/>
  </p:handoutMasterIdLst>
  <p:sldIdLst>
    <p:sldId id="277" r:id="rId2"/>
    <p:sldId id="401" r:id="rId3"/>
    <p:sldId id="415" r:id="rId4"/>
    <p:sldId id="402" r:id="rId5"/>
    <p:sldId id="278" r:id="rId6"/>
    <p:sldId id="416" r:id="rId7"/>
    <p:sldId id="417" r:id="rId8"/>
    <p:sldId id="360" r:id="rId9"/>
    <p:sldId id="418" r:id="rId10"/>
    <p:sldId id="419" r:id="rId11"/>
    <p:sldId id="408" r:id="rId12"/>
    <p:sldId id="279" r:id="rId13"/>
    <p:sldId id="361" r:id="rId14"/>
    <p:sldId id="404" r:id="rId15"/>
    <p:sldId id="405" r:id="rId16"/>
    <p:sldId id="420" r:id="rId17"/>
    <p:sldId id="421" r:id="rId18"/>
    <p:sldId id="363" r:id="rId19"/>
    <p:sldId id="366" r:id="rId20"/>
    <p:sldId id="422" r:id="rId21"/>
    <p:sldId id="423" r:id="rId22"/>
    <p:sldId id="394"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27/03/1442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27/03/1442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الثالثة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231654"/>
          </a:xfrm>
          <a:prstGeom prst="rect">
            <a:avLst/>
          </a:prstGeom>
        </p:spPr>
        <p:txBody>
          <a:bodyPr wrap="square">
            <a:spAutoFit/>
          </a:bodyPr>
          <a:lstStyle/>
          <a:p>
            <a:pPr marL="182880" algn="ctr">
              <a:lnSpc>
                <a:spcPct val="150000"/>
              </a:lnSpc>
              <a:spcBef>
                <a:spcPct val="0"/>
              </a:spcBef>
              <a:tabLst>
                <a:tab pos="5832475" algn="l"/>
              </a:tabLst>
            </a:pPr>
            <a:r>
              <a:rPr lang="ar-EG" sz="4800" b="1" kern="1400" spc="25" dirty="0" smtClean="0">
                <a:solidFill>
                  <a:srgbClr val="000000"/>
                </a:solidFill>
                <a:ea typeface="Times New Roman"/>
                <a:cs typeface="Sakkal Majalla"/>
              </a:rPr>
              <a:t>تابع: الإهتزازات </a:t>
            </a:r>
            <a:r>
              <a:rPr lang="ar-EG" sz="4800" b="1" kern="1400" spc="25" dirty="0">
                <a:solidFill>
                  <a:srgbClr val="000000"/>
                </a:solidFill>
                <a:ea typeface="Times New Roman"/>
                <a:cs typeface="Sakkal Majalla"/>
              </a:rPr>
              <a:t>الطولية والعرضية </a:t>
            </a:r>
            <a:endParaRPr lang="ar-EG" sz="4800" b="1" kern="1400" spc="25" dirty="0" smtClean="0">
              <a:solidFill>
                <a:srgbClr val="000000"/>
              </a:solidFill>
              <a:ea typeface="Times New Roman"/>
              <a:cs typeface="Sakkal Majalla"/>
            </a:endParaRP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الرابعة – </a:t>
            </a:r>
            <a:r>
              <a:rPr lang="ar-EG" sz="4400" b="1" dirty="0">
                <a:latin typeface="+mj-lt"/>
                <a:ea typeface="+mj-ea"/>
                <a:cs typeface="Simple Bold Jut Out" pitchFamily="2" charset="-78"/>
              </a:rPr>
              <a:t>هندسة زراعية </a:t>
            </a:r>
          </a:p>
          <a:p>
            <a:pPr marL="182880" algn="ctr">
              <a:lnSpc>
                <a:spcPct val="150000"/>
              </a:lnSpc>
              <a:spcBef>
                <a:spcPct val="0"/>
              </a:spcBef>
            </a:pPr>
            <a:r>
              <a:rPr lang="ar-EG" sz="4400" b="1" dirty="0">
                <a:latin typeface="+mj-lt"/>
                <a:ea typeface="+mj-ea"/>
                <a:cs typeface="Simple Bold Jut Out" pitchFamily="2" charset="-78"/>
              </a:rPr>
              <a:t>العام الجامعي 2020</a:t>
            </a:r>
            <a:r>
              <a:rPr lang="en-US" sz="4400" b="1" dirty="0">
                <a:latin typeface="+mj-lt"/>
                <a:ea typeface="+mj-ea"/>
                <a:cs typeface="Simple Bold Jut Out" pitchFamily="2" charset="-78"/>
              </a:rPr>
              <a:t>/</a:t>
            </a:r>
            <a:r>
              <a:rPr lang="ar-EG" sz="4400" b="1" dirty="0">
                <a:latin typeface="+mj-lt"/>
                <a:ea typeface="+mj-ea"/>
                <a:cs typeface="Simple Bold Jut Out" pitchFamily="2" charset="-78"/>
              </a:rPr>
              <a:t> 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88640"/>
            <a:ext cx="712432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الكبت تحت الحرج </a:t>
            </a:r>
            <a:r>
              <a:rPr lang="en-US" sz="3200" b="1" dirty="0">
                <a:solidFill>
                  <a:schemeClr val="tx1"/>
                </a:solidFill>
                <a:effectLst>
                  <a:outerShdw blurRad="38100" dist="38100" dir="2700000" algn="tl">
                    <a:srgbClr val="000000">
                      <a:alpha val="43137"/>
                    </a:srgbClr>
                  </a:outerShdw>
                </a:effectLst>
                <a:cs typeface="Simple Bold Jut Out" pitchFamily="2" charset="-78"/>
              </a:rPr>
              <a:t>Underdamping</a:t>
            </a:r>
            <a:endParaRPr lang="ar-EG" sz="1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38292" y="1124744"/>
                <a:ext cx="7416824" cy="5304978"/>
              </a:xfrm>
              <a:prstGeom prst="rect">
                <a:avLst/>
              </a:prstGeom>
            </p:spPr>
            <p:txBody>
              <a:bodyPr wrap="square">
                <a:spAutoFit/>
              </a:bodyPr>
              <a:lstStyle/>
              <a:p>
                <a:pPr algn="just" defTabSz="-622300"/>
                <a:r>
                  <a:rPr lang="ar-EG" sz="2800" dirty="0">
                    <a:latin typeface="Cambria Math"/>
                    <a:ea typeface="Calibri"/>
                    <a:cs typeface="Sakkal Majalla"/>
                  </a:rPr>
                  <a:t>حيث: </a:t>
                </a:r>
                <a:r>
                  <a:rPr lang="en-US" sz="2400" dirty="0">
                    <a:effectLst/>
                    <a:latin typeface="Cambria Math"/>
                    <a:ea typeface="Calibri"/>
                    <a:cs typeface="Sakkal Majalla"/>
                  </a:rPr>
                  <a:t>i</a:t>
                </a:r>
                <a:r>
                  <a:rPr lang="en-US" sz="2400" dirty="0">
                    <a:effectLst/>
                    <a:latin typeface="Sakkal Majalla"/>
                    <a:ea typeface="Calibri"/>
                    <a:cs typeface="Sakkal Majalla"/>
                  </a:rPr>
                  <a:t> </a:t>
                </a:r>
                <a:r>
                  <a:rPr lang="ar-EG" sz="2800" dirty="0">
                    <a:effectLst/>
                    <a:latin typeface="Cambria Math"/>
                    <a:ea typeface="Calibri"/>
                    <a:cs typeface="Sakkal Majalla"/>
                  </a:rPr>
                  <a:t>= يساوي </a:t>
                </a:r>
                <a14:m>
                  <m:oMath xmlns:m="http://schemas.openxmlformats.org/officeDocument/2006/math">
                    <m:rad>
                      <m:radPr>
                        <m:degHide m:val="on"/>
                        <m:ctrlPr>
                          <a:rPr lang="en-US" sz="2800" i="1">
                            <a:effectLst/>
                            <a:latin typeface="Cambria Math"/>
                            <a:ea typeface="Calibri"/>
                            <a:cs typeface="Sakkal Majalla"/>
                          </a:rPr>
                        </m:ctrlPr>
                      </m:radPr>
                      <m:deg/>
                      <m:e>
                        <m:r>
                          <a:rPr lang="en-US" sz="2800" i="1">
                            <a:effectLst/>
                            <a:latin typeface="Cambria Math"/>
                            <a:ea typeface="Calibri"/>
                            <a:cs typeface="Sakkal Majalla"/>
                          </a:rPr>
                          <m:t>−</m:t>
                        </m:r>
                        <m:r>
                          <a:rPr lang="en-US" sz="2800" i="1">
                            <a:effectLst/>
                            <a:latin typeface="Cambria Math"/>
                            <a:ea typeface="Calibri"/>
                            <a:cs typeface="Sakkal Majalla"/>
                          </a:rPr>
                          <m:t>1</m:t>
                        </m:r>
                      </m:e>
                    </m:rad>
                  </m:oMath>
                </a14:m>
                <a:endParaRPr lang="en-US" sz="2800" dirty="0">
                  <a:effectLst/>
                  <a:latin typeface="Cambria Math"/>
                  <a:ea typeface="Calibri"/>
                  <a:cs typeface="Sakkal Majalla"/>
                </a:endParaRPr>
              </a:p>
              <a:p>
                <a:pPr algn="just" defTabSz="-622300"/>
                <a:r>
                  <a:rPr lang="ar-EG" sz="2800" dirty="0">
                    <a:effectLst/>
                    <a:latin typeface="Cambria Math"/>
                    <a:ea typeface="Calibri"/>
                    <a:cs typeface="Sakkal Majalla"/>
                  </a:rPr>
                  <a:t>الحل العام للمعادلة التفاضلية في تلك الحالة يكون على الصورة التالية:</a:t>
                </a:r>
                <a:endParaRPr lang="en-US" sz="2800" dirty="0">
                  <a:effectLst/>
                  <a:latin typeface="Cambria Math"/>
                  <a:ea typeface="Calibri"/>
                  <a:cs typeface="Sakkal Majalla"/>
                </a:endParaRPr>
              </a:p>
              <a:p>
                <a:pPr algn="just" defTabSz="-622300"/>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𝑥</m:t>
                      </m:r>
                      <m:r>
                        <a:rPr lang="en-US" sz="2800" i="1">
                          <a:effectLst/>
                          <a:latin typeface="Cambria Math"/>
                          <a:ea typeface="Calibri"/>
                          <a:cs typeface="Sakkal Majalla"/>
                        </a:rPr>
                        <m:t>= </m:t>
                      </m:r>
                      <m:r>
                        <a:rPr lang="en-US" sz="2800" i="1">
                          <a:effectLst/>
                          <a:latin typeface="Cambria Math"/>
                          <a:ea typeface="Calibri"/>
                          <a:cs typeface="Sakkal Majalla"/>
                        </a:rPr>
                        <m:t>𝐴</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𝑒</m:t>
                          </m:r>
                        </m:e>
                        <m:sup>
                          <m:r>
                            <a:rPr lang="en-US" sz="2800" i="1">
                              <a:effectLst/>
                              <a:latin typeface="Cambria Math"/>
                              <a:ea typeface="Calibri"/>
                              <a:cs typeface="Sakkal Majalla"/>
                            </a:rPr>
                            <m:t>−</m:t>
                          </m:r>
                          <m:r>
                            <a:rPr lang="en-US" sz="2800" i="1">
                              <a:effectLst/>
                              <a:latin typeface="Cambria Math"/>
                              <a:ea typeface="Calibri"/>
                              <a:cs typeface="Sakkal Majalla"/>
                            </a:rPr>
                            <m:t>𝑎</m:t>
                          </m:r>
                          <m:r>
                            <a:rPr lang="en-US" sz="2800" i="1">
                              <a:effectLst/>
                              <a:latin typeface="Cambria Math"/>
                              <a:ea typeface="Calibri"/>
                              <a:cs typeface="Sakkal Majalla"/>
                            </a:rPr>
                            <m:t>.</m:t>
                          </m:r>
                          <m:r>
                            <a:rPr lang="en-US" sz="2800" i="1">
                              <a:effectLst/>
                              <a:latin typeface="Cambria Math"/>
                              <a:ea typeface="Calibri"/>
                              <a:cs typeface="Sakkal Majalla"/>
                            </a:rPr>
                            <m:t>𝑡</m:t>
                          </m:r>
                        </m:sup>
                      </m:sSup>
                      <m:func>
                        <m:funcPr>
                          <m:ctrlPr>
                            <a:rPr lang="en-US" sz="2800" i="1">
                              <a:effectLst/>
                              <a:latin typeface="Cambria Math"/>
                              <a:ea typeface="Calibri"/>
                              <a:cs typeface="Sakkal Majalla"/>
                            </a:rPr>
                          </m:ctrlPr>
                        </m:funcPr>
                        <m:fName>
                          <m:r>
                            <a:rPr lang="en-US" sz="2800">
                              <a:effectLst/>
                              <a:latin typeface="Cambria Math"/>
                              <a:ea typeface="Calibri"/>
                              <a:cs typeface="Sakkal Majalla"/>
                            </a:rPr>
                            <m:t>×</m:t>
                          </m:r>
                          <m:r>
                            <m:rPr>
                              <m:sty m:val="p"/>
                            </m:rPr>
                            <a:rPr lang="en-US" sz="2800">
                              <a:effectLst/>
                              <a:latin typeface="Cambria Math"/>
                              <a:ea typeface="Calibri"/>
                              <a:cs typeface="Sakkal Majalla"/>
                            </a:rPr>
                            <m:t>cos</m:t>
                          </m:r>
                        </m:fName>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𝑑</m:t>
                              </m:r>
                            </m:sub>
                          </m:sSub>
                          <m:r>
                            <a:rPr lang="en-US" sz="2800" i="1">
                              <a:effectLst/>
                              <a:latin typeface="Cambria Math"/>
                              <a:ea typeface="Calibri"/>
                              <a:cs typeface="Sakkal Majalla"/>
                            </a:rPr>
                            <m:t>.</m:t>
                          </m:r>
                          <m:r>
                            <a:rPr lang="en-US" sz="2800" i="1">
                              <a:effectLst/>
                              <a:latin typeface="Cambria Math"/>
                              <a:ea typeface="Calibri"/>
                              <a:cs typeface="Sakkal Majalla"/>
                            </a:rPr>
                            <m:t>𝑡</m:t>
                          </m:r>
                        </m:e>
                      </m:func>
                    </m:oMath>
                  </m:oMathPara>
                </a14:m>
                <a:endParaRPr lang="en-US" sz="2800" dirty="0">
                  <a:effectLst/>
                  <a:latin typeface="Cambria Math"/>
                  <a:ea typeface="Calibri"/>
                  <a:cs typeface="Sakkal Majalla"/>
                </a:endParaRPr>
              </a:p>
              <a:p>
                <a:pPr lvl="1" algn="just" defTabSz="-622300"/>
                <a:r>
                  <a:rPr lang="ar-EG" sz="2800" dirty="0" smtClean="0">
                    <a:effectLst/>
                    <a:latin typeface="Cambria Math"/>
                    <a:ea typeface="Calibri"/>
                    <a:cs typeface="Sakkal Majalla"/>
                  </a:rPr>
                  <a:t>				حيث </a:t>
                </a:r>
                <a:r>
                  <a:rPr lang="ar-EG" sz="2800" dirty="0">
                    <a:effectLst/>
                    <a:latin typeface="Cambria Math"/>
                    <a:ea typeface="Calibri"/>
                    <a:cs typeface="Sakkal Majalla"/>
                  </a:rPr>
                  <a:t>أن:</a:t>
                </a:r>
                <a:endParaRPr lang="en-US" sz="2800" dirty="0">
                  <a:effectLst/>
                  <a:latin typeface="Cambria Math"/>
                  <a:ea typeface="Calibri"/>
                  <a:cs typeface="Sakkal Majalla"/>
                </a:endParaRPr>
              </a:p>
              <a:p>
                <a:pPr algn="ctr" defTabSz="-622300"/>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𝜔</m:t>
                          </m:r>
                        </m:e>
                        <m:sub>
                          <m:r>
                            <a:rPr lang="en-US" sz="2400" i="1">
                              <a:effectLst/>
                              <a:latin typeface="Cambria Math"/>
                              <a:ea typeface="Calibri"/>
                              <a:cs typeface="Sakkal Majalla"/>
                            </a:rPr>
                            <m:t>𝑑</m:t>
                          </m:r>
                        </m:sub>
                      </m:sSub>
                      <m:r>
                        <a:rPr lang="en-US" sz="2400" i="1">
                          <a:effectLst/>
                          <a:latin typeface="Cambria Math"/>
                          <a:ea typeface="Calibri"/>
                          <a:cs typeface="Sakkal Majalla"/>
                        </a:rPr>
                        <m:t>=</m:t>
                      </m:r>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𝑠</m:t>
                              </m:r>
                            </m:num>
                            <m:den>
                              <m:r>
                                <a:rPr lang="en-US" sz="2400" i="1">
                                  <a:effectLst/>
                                  <a:latin typeface="Cambria Math"/>
                                  <a:ea typeface="Calibri"/>
                                  <a:cs typeface="Sakkal Majalla"/>
                                </a:rPr>
                                <m:t>𝑚</m:t>
                              </m:r>
                            </m:den>
                          </m:f>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𝑐</m:t>
                                      </m:r>
                                    </m:num>
                                    <m:den>
                                      <m:r>
                                        <a:rPr lang="en-US" sz="2400" i="1">
                                          <a:effectLst/>
                                          <a:latin typeface="Cambria Math"/>
                                          <a:ea typeface="Calibri"/>
                                          <a:cs typeface="Sakkal Majalla"/>
                                        </a:rPr>
                                        <m:t>2</m:t>
                                      </m:r>
                                      <m:r>
                                        <a:rPr lang="en-US" sz="2400" i="1">
                                          <a:effectLst/>
                                          <a:latin typeface="Cambria Math"/>
                                          <a:ea typeface="Calibri"/>
                                          <a:cs typeface="Sakkal Majalla"/>
                                        </a:rPr>
                                        <m:t>𝑚</m:t>
                                      </m:r>
                                    </m:den>
                                  </m:f>
                                </m:e>
                              </m:d>
                            </m:e>
                            <m:sup>
                              <m:r>
                                <a:rPr lang="en-US" sz="2400" i="1">
                                  <a:effectLst/>
                                  <a:latin typeface="Cambria Math"/>
                                  <a:ea typeface="Calibri"/>
                                  <a:cs typeface="Sakkal Majalla"/>
                                </a:rPr>
                                <m:t>2</m:t>
                              </m:r>
                            </m:sup>
                          </m:sSup>
                        </m:e>
                      </m:rad>
                      <m:r>
                        <a:rPr lang="en-US" sz="2400" i="1">
                          <a:effectLst/>
                          <a:latin typeface="Cambria Math"/>
                          <a:ea typeface="Calibri"/>
                          <a:cs typeface="Sakkal Majalla"/>
                        </a:rPr>
                        <m:t>=</m:t>
                      </m:r>
                      <m:rad>
                        <m:radPr>
                          <m:degHide m:val="on"/>
                          <m:ctrlPr>
                            <a:rPr lang="en-US" sz="2400" i="1">
                              <a:effectLst/>
                              <a:latin typeface="Cambria Math"/>
                              <a:ea typeface="Calibri"/>
                              <a:cs typeface="Sakkal Majalla"/>
                            </a:rPr>
                          </m:ctrlPr>
                        </m:radPr>
                        <m:deg/>
                        <m:e>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sSub>
                                    <m:sSubPr>
                                      <m:ctrlPr>
                                        <a:rPr lang="en-US" sz="2400" i="1">
                                          <a:effectLst/>
                                          <a:latin typeface="Cambria Math"/>
                                          <a:ea typeface="Calibri"/>
                                          <a:cs typeface="Sakkal Majalla"/>
                                        </a:rPr>
                                      </m:ctrlPr>
                                    </m:sSubPr>
                                    <m:e>
                                      <m:r>
                                        <a:rPr lang="en-US" sz="2400" i="1">
                                          <a:effectLst/>
                                          <a:latin typeface="Cambria Math"/>
                                          <a:ea typeface="Calibri"/>
                                          <a:cs typeface="Sakkal Majalla"/>
                                        </a:rPr>
                                        <m:t>𝜔</m:t>
                                      </m:r>
                                    </m:e>
                                    <m:sub>
                                      <m:r>
                                        <a:rPr lang="en-US" sz="2400" i="1">
                                          <a:effectLst/>
                                          <a:latin typeface="Cambria Math"/>
                                          <a:ea typeface="Calibri"/>
                                          <a:cs typeface="Sakkal Majalla"/>
                                        </a:rPr>
                                        <m:t>𝑛</m:t>
                                      </m:r>
                                    </m:sub>
                                  </m:sSub>
                                </m:e>
                              </m:d>
                            </m:e>
                            <m:sup>
                              <m:r>
                                <a:rPr lang="en-US" sz="2400" i="1">
                                  <a:effectLst/>
                                  <a:latin typeface="Cambria Math"/>
                                  <a:ea typeface="Calibri"/>
                                  <a:cs typeface="Sakkal Majalla"/>
                                </a:rPr>
                                <m:t>2</m:t>
                              </m:r>
                            </m:sup>
                          </m:sSup>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𝑎</m:t>
                              </m:r>
                            </m:e>
                            <m:sup>
                              <m:r>
                                <a:rPr lang="en-US" sz="2400" i="1">
                                  <a:effectLst/>
                                  <a:latin typeface="Cambria Math"/>
                                  <a:ea typeface="Calibri"/>
                                  <a:cs typeface="Sakkal Majalla"/>
                                </a:rPr>
                                <m:t>2</m:t>
                              </m:r>
                            </m:sup>
                          </m:sSup>
                        </m:e>
                      </m:rad>
                    </m:oMath>
                  </m:oMathPara>
                </a14:m>
                <a:endParaRPr lang="en-US" sz="2400" dirty="0">
                  <a:effectLst/>
                  <a:latin typeface="Cambria Math"/>
                  <a:ea typeface="Calibri"/>
                  <a:cs typeface="Sakkal Majalla"/>
                </a:endParaRPr>
              </a:p>
              <a:p>
                <a:pPr algn="ctr" defTabSz="-622300"/>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𝑎</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𝑐</m:t>
                          </m:r>
                        </m:num>
                        <m:den>
                          <m:r>
                            <a:rPr lang="en-US" sz="2400" i="1">
                              <a:effectLst/>
                              <a:latin typeface="Cambria Math"/>
                              <a:ea typeface="Calibri"/>
                              <a:cs typeface="Sakkal Majalla"/>
                            </a:rPr>
                            <m:t>2</m:t>
                          </m:r>
                          <m:r>
                            <a:rPr lang="en-US" sz="2400" i="1">
                              <a:effectLst/>
                              <a:latin typeface="Cambria Math"/>
                              <a:ea typeface="Calibri"/>
                              <a:cs typeface="Sakkal Majalla"/>
                            </a:rPr>
                            <m:t>𝑚</m:t>
                          </m:r>
                        </m:den>
                      </m:f>
                    </m:oMath>
                  </m:oMathPara>
                </a14:m>
                <a:endParaRPr lang="en-US" sz="2800" dirty="0">
                  <a:effectLst/>
                  <a:latin typeface="Cambria Math"/>
                  <a:ea typeface="Calibri"/>
                  <a:cs typeface="Sakkal Majalla"/>
                </a:endParaRPr>
              </a:p>
              <a:p>
                <a:pPr algn="just" defTabSz="-622300"/>
                <a:r>
                  <a:rPr lang="ar-EG" sz="2800" dirty="0">
                    <a:effectLst/>
                    <a:latin typeface="Cambria Math"/>
                    <a:ea typeface="Calibri"/>
                    <a:cs typeface="Sakkal Majalla"/>
                  </a:rPr>
                  <a:t>من التحليل السابق نلاحظ أن حركة الكتلة للنظام الإهتزازي حركة توافقية بسيطة حيث أن تردد الكبت الدائري لها </a:t>
                </a:r>
                <a14:m>
                  <m:oMath xmlns:m="http://schemas.openxmlformats.org/officeDocument/2006/math">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𝑑</m:t>
                            </m:r>
                          </m:sub>
                        </m:sSub>
                      </m:e>
                    </m:d>
                  </m:oMath>
                </a14:m>
                <a:r>
                  <a:rPr lang="ar-EG" sz="2800" dirty="0">
                    <a:effectLst/>
                    <a:latin typeface="Cambria Math"/>
                    <a:ea typeface="Calibri"/>
                    <a:cs typeface="Sakkal Majalla"/>
                  </a:rPr>
                  <a:t> وإتساع الإهتزازة </a:t>
                </a:r>
                <a14:m>
                  <m:oMath xmlns:m="http://schemas.openxmlformats.org/officeDocument/2006/math">
                    <m:d>
                      <m:dPr>
                        <m:ctrlPr>
                          <a:rPr lang="en-US" sz="2800" i="1">
                            <a:effectLst/>
                            <a:latin typeface="Cambria Math"/>
                            <a:ea typeface="Calibri"/>
                            <a:cs typeface="Sakkal Majalla"/>
                          </a:rPr>
                        </m:ctrlPr>
                      </m:dPr>
                      <m:e>
                        <m:r>
                          <a:rPr lang="en-US" sz="2800" i="1">
                            <a:effectLst/>
                            <a:latin typeface="Cambria Math"/>
                            <a:ea typeface="Calibri"/>
                            <a:cs typeface="Sakkal Majalla"/>
                          </a:rPr>
                          <m:t>𝐴</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m:t>
                            </m:r>
                            <m:r>
                              <a:rPr lang="en-US" sz="2800" i="1">
                                <a:effectLst/>
                                <a:latin typeface="Cambria Math"/>
                                <a:ea typeface="Calibri"/>
                                <a:cs typeface="Sakkal Majalla"/>
                              </a:rPr>
                              <m:t>𝑒</m:t>
                            </m:r>
                          </m:e>
                          <m:sup>
                            <m:r>
                              <a:rPr lang="en-US" sz="2800" i="1">
                                <a:effectLst/>
                                <a:latin typeface="Cambria Math"/>
                                <a:ea typeface="Calibri"/>
                                <a:cs typeface="Sakkal Majalla"/>
                              </a:rPr>
                              <m:t>−</m:t>
                            </m:r>
                            <m:r>
                              <a:rPr lang="en-US" sz="2800" i="1">
                                <a:effectLst/>
                                <a:latin typeface="Cambria Math"/>
                                <a:ea typeface="Calibri"/>
                                <a:cs typeface="Sakkal Majalla"/>
                              </a:rPr>
                              <m:t>𝑎</m:t>
                            </m:r>
                            <m:r>
                              <a:rPr lang="en-US" sz="2800" i="1">
                                <a:effectLst/>
                                <a:latin typeface="Cambria Math"/>
                                <a:ea typeface="Calibri"/>
                                <a:cs typeface="Sakkal Majalla"/>
                              </a:rPr>
                              <m:t>.</m:t>
                            </m:r>
                            <m:r>
                              <a:rPr lang="en-US" sz="2800" i="1">
                                <a:effectLst/>
                                <a:latin typeface="Cambria Math"/>
                                <a:ea typeface="Calibri"/>
                                <a:cs typeface="Sakkal Majalla"/>
                              </a:rPr>
                              <m:t>𝑡</m:t>
                            </m:r>
                          </m:sup>
                        </m:sSup>
                      </m:e>
                    </m:d>
                  </m:oMath>
                </a14:m>
                <a:r>
                  <a:rPr lang="ar-EG" sz="2800" dirty="0">
                    <a:effectLst/>
                    <a:latin typeface="Cambria Math"/>
                    <a:ea typeface="Calibri"/>
                    <a:cs typeface="Sakkal Majalla"/>
                  </a:rPr>
                  <a:t> وهذا الإتساع يتناقص تدريجيا مع الزمن بدالة أسية كما هو موضح بالشكل </a:t>
                </a:r>
                <a:r>
                  <a:rPr lang="ar-EG" sz="2800" dirty="0" smtClean="0">
                    <a:effectLst/>
                    <a:latin typeface="Cambria Math"/>
                    <a:ea typeface="Calibri"/>
                    <a:cs typeface="Sakkal Majalla"/>
                  </a:rPr>
                  <a:t>التالي.</a:t>
                </a:r>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238292" y="1124744"/>
                <a:ext cx="7416824" cy="5304978"/>
              </a:xfrm>
              <a:prstGeom prst="rect">
                <a:avLst/>
              </a:prstGeom>
              <a:blipFill rotWithShape="1">
                <a:blip r:embed="rId2"/>
                <a:stretch>
                  <a:fillRect l="-2794" t="-230" r="-1643" b="-2759"/>
                </a:stretch>
              </a:blipFill>
            </p:spPr>
            <p:txBody>
              <a:bodyPr/>
              <a:lstStyle/>
              <a:p>
                <a:r>
                  <a:rPr lang="ar-EG">
                    <a:noFill/>
                  </a:rPr>
                  <a:t> </a:t>
                </a:r>
              </a:p>
            </p:txBody>
          </p:sp>
        </mc:Fallback>
      </mc:AlternateContent>
    </p:spTree>
    <p:extLst>
      <p:ext uri="{BB962C8B-B14F-4D97-AF65-F5344CB8AC3E}">
        <p14:creationId xmlns:p14="http://schemas.microsoft.com/office/powerpoint/2010/main" val="859614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712879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p:cNvSpPr/>
              <p:nvPr/>
            </p:nvSpPr>
            <p:spPr>
              <a:xfrm>
                <a:off x="1115616" y="3717032"/>
                <a:ext cx="7560840" cy="2994346"/>
              </a:xfrm>
              <a:prstGeom prst="rect">
                <a:avLst/>
              </a:prstGeom>
            </p:spPr>
            <p:txBody>
              <a:bodyPr wrap="square">
                <a:spAutoFit/>
              </a:bodyPr>
              <a:lstStyle/>
              <a:p>
                <a:pPr>
                  <a:lnSpc>
                    <a:spcPct val="130000"/>
                  </a:lnSpc>
                </a:pPr>
                <a:r>
                  <a:rPr lang="ar-EG" sz="2400" spc="-40" dirty="0">
                    <a:latin typeface="Cambria Math"/>
                    <a:ea typeface="Calibri"/>
                    <a:cs typeface="Sakkal Majalla"/>
                  </a:rPr>
                  <a:t>تبعا للتحليل السابق فإن كلا من زمن الدورة الإهتزازية </a:t>
                </a:r>
                <a14:m>
                  <m:oMath xmlns:m="http://schemas.openxmlformats.org/officeDocument/2006/math">
                    <m:d>
                      <m:dPr>
                        <m:ctrlPr>
                          <a:rPr lang="en-US" sz="2400" i="1" spc="-40">
                            <a:effectLst/>
                            <a:latin typeface="Cambria Math"/>
                            <a:ea typeface="Calibri"/>
                            <a:cs typeface="Sakkal Majalla"/>
                          </a:rPr>
                        </m:ctrlPr>
                      </m:dPr>
                      <m:e>
                        <m:sSub>
                          <m:sSubPr>
                            <m:ctrlPr>
                              <a:rPr lang="en-US" sz="2400" i="1" spc="-40">
                                <a:effectLst/>
                                <a:latin typeface="Cambria Math"/>
                                <a:ea typeface="Calibri"/>
                                <a:cs typeface="Sakkal Majalla"/>
                              </a:rPr>
                            </m:ctrlPr>
                          </m:sSubPr>
                          <m:e>
                            <m:r>
                              <a:rPr lang="en-US" sz="2400" i="1" spc="-40">
                                <a:effectLst/>
                                <a:latin typeface="Cambria Math"/>
                                <a:ea typeface="Calibri"/>
                                <a:cs typeface="Sakkal Majalla"/>
                              </a:rPr>
                              <m:t>𝑡</m:t>
                            </m:r>
                          </m:e>
                          <m:sub>
                            <m:r>
                              <a:rPr lang="en-US" sz="2400" i="1" spc="-40">
                                <a:effectLst/>
                                <a:latin typeface="Cambria Math"/>
                                <a:ea typeface="Calibri"/>
                                <a:cs typeface="Sakkal Majalla"/>
                              </a:rPr>
                              <m:t>𝑝</m:t>
                            </m:r>
                          </m:sub>
                        </m:sSub>
                      </m:e>
                    </m:d>
                  </m:oMath>
                </a14:m>
                <a:r>
                  <a:rPr lang="ar-EG" sz="2400" spc="-40" dirty="0">
                    <a:effectLst/>
                    <a:latin typeface="Cambria Math"/>
                    <a:ea typeface="Calibri"/>
                    <a:cs typeface="Sakkal Majalla"/>
                  </a:rPr>
                  <a:t> والتردد لإهتزاز الكبت </a:t>
                </a:r>
                <a14:m>
                  <m:oMath xmlns:m="http://schemas.openxmlformats.org/officeDocument/2006/math">
                    <m:d>
                      <m:dPr>
                        <m:ctrlPr>
                          <a:rPr lang="en-US" sz="2400" i="1" spc="-40">
                            <a:effectLst/>
                            <a:latin typeface="Cambria Math"/>
                            <a:ea typeface="Calibri"/>
                            <a:cs typeface="Sakkal Majalla"/>
                          </a:rPr>
                        </m:ctrlPr>
                      </m:dPr>
                      <m:e>
                        <m:sSub>
                          <m:sSubPr>
                            <m:ctrlPr>
                              <a:rPr lang="en-US" sz="2400" i="1" spc="-40">
                                <a:effectLst/>
                                <a:latin typeface="Cambria Math"/>
                                <a:ea typeface="Calibri"/>
                                <a:cs typeface="Sakkal Majalla"/>
                              </a:rPr>
                            </m:ctrlPr>
                          </m:sSubPr>
                          <m:e>
                            <m:r>
                              <a:rPr lang="en-US" sz="2400" i="1" spc="-40">
                                <a:effectLst/>
                                <a:latin typeface="Cambria Math"/>
                                <a:ea typeface="Calibri"/>
                                <a:cs typeface="Sakkal Majalla"/>
                              </a:rPr>
                              <m:t>𝑓</m:t>
                            </m:r>
                          </m:e>
                          <m:sub>
                            <m:r>
                              <a:rPr lang="en-US" sz="2400" i="1" spc="-40">
                                <a:effectLst/>
                                <a:latin typeface="Cambria Math"/>
                                <a:ea typeface="Calibri"/>
                                <a:cs typeface="Sakkal Majalla"/>
                              </a:rPr>
                              <m:t>𝑑</m:t>
                            </m:r>
                          </m:sub>
                        </m:sSub>
                      </m:e>
                    </m:d>
                  </m:oMath>
                </a14:m>
                <a:r>
                  <a:rPr lang="ar-EG" sz="2400" spc="-40" dirty="0">
                    <a:effectLst/>
                    <a:latin typeface="Cambria Math"/>
                    <a:ea typeface="Calibri"/>
                    <a:cs typeface="Sakkal Majalla"/>
                  </a:rPr>
                  <a:t> يحسبا كما يلي:</a:t>
                </a:r>
                <a:endParaRPr lang="en-US" sz="2400" dirty="0">
                  <a:effectLst/>
                  <a:latin typeface="Cambria Math"/>
                  <a:ea typeface="Calibri"/>
                  <a:cs typeface="Sakkal Majalla"/>
                </a:endParaRPr>
              </a:p>
              <a:p>
                <a:pPr indent="431800" algn="l" rtl="0">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𝑡</m:t>
                          </m:r>
                        </m:e>
                        <m:sub>
                          <m:r>
                            <a:rPr lang="en-US" sz="2000" i="1">
                              <a:effectLst/>
                              <a:latin typeface="Cambria Math"/>
                              <a:ea typeface="Calibri"/>
                              <a:cs typeface="Sakkal Majalla"/>
                            </a:rPr>
                            <m:t>𝑝</m:t>
                          </m:r>
                        </m:sub>
                      </m:sSub>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2</m:t>
                          </m:r>
                          <m:r>
                            <a:rPr lang="en-US" sz="2000" i="1">
                              <a:effectLst/>
                              <a:latin typeface="Cambria Math"/>
                              <a:ea typeface="Calibri"/>
                              <a:cs typeface="Sakkal Majalla"/>
                            </a:rPr>
                            <m:t>𝜋</m:t>
                          </m:r>
                        </m:num>
                        <m:den>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𝜔</m:t>
                              </m:r>
                            </m:e>
                            <m:sub>
                              <m:r>
                                <a:rPr lang="en-US" sz="2000" i="1">
                                  <a:effectLst/>
                                  <a:latin typeface="Cambria Math"/>
                                  <a:ea typeface="Calibri"/>
                                  <a:cs typeface="Sakkal Majalla"/>
                                </a:rPr>
                                <m:t>𝑑</m:t>
                              </m:r>
                            </m:sub>
                          </m:sSub>
                        </m:den>
                      </m:f>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2</m:t>
                          </m:r>
                          <m:r>
                            <a:rPr lang="en-US" sz="2000" i="1">
                              <a:effectLst/>
                              <a:latin typeface="Cambria Math"/>
                              <a:ea typeface="Calibri"/>
                              <a:cs typeface="Sakkal Majalla"/>
                            </a:rPr>
                            <m:t>𝜋</m:t>
                          </m:r>
                        </m:num>
                        <m:den>
                          <m:rad>
                            <m:radPr>
                              <m:degHide m:val="on"/>
                              <m:ctrlPr>
                                <a:rPr lang="en-US" sz="2000" i="1">
                                  <a:effectLst/>
                                  <a:latin typeface="Cambria Math"/>
                                  <a:ea typeface="Calibri"/>
                                  <a:cs typeface="Sakkal Majalla"/>
                                </a:rPr>
                              </m:ctrlPr>
                            </m:radPr>
                            <m:deg/>
                            <m:e>
                              <m:f>
                                <m:fPr>
                                  <m:ctrlPr>
                                    <a:rPr lang="en-US" sz="2000" i="1">
                                      <a:effectLst/>
                                      <a:latin typeface="Cambria Math"/>
                                      <a:ea typeface="Calibri"/>
                                      <a:cs typeface="Sakkal Majalla"/>
                                    </a:rPr>
                                  </m:ctrlPr>
                                </m:fPr>
                                <m:num>
                                  <m:r>
                                    <a:rPr lang="en-US" sz="2000" i="1">
                                      <a:effectLst/>
                                      <a:latin typeface="Cambria Math"/>
                                      <a:ea typeface="Calibri"/>
                                      <a:cs typeface="Sakkal Majalla"/>
                                    </a:rPr>
                                    <m:t>𝑠</m:t>
                                  </m:r>
                                </m:num>
                                <m:den>
                                  <m:r>
                                    <a:rPr lang="en-US" sz="2000" i="1">
                                      <a:effectLst/>
                                      <a:latin typeface="Cambria Math"/>
                                      <a:ea typeface="Calibri"/>
                                      <a:cs typeface="Sakkal Majalla"/>
                                    </a:rPr>
                                    <m:t>𝑚</m:t>
                                  </m:r>
                                </m:den>
                              </m:f>
                              <m:r>
                                <a:rPr lang="en-US" sz="2000" i="1">
                                  <a:effectLst/>
                                  <a:latin typeface="Cambria Math"/>
                                  <a:ea typeface="Calibri"/>
                                  <a:cs typeface="Sakkal Majalla"/>
                                </a:rPr>
                                <m:t>−</m:t>
                              </m:r>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f>
                                        <m:fPr>
                                          <m:ctrlPr>
                                            <a:rPr lang="en-US" sz="2000" i="1">
                                              <a:effectLst/>
                                              <a:latin typeface="Cambria Math"/>
                                              <a:ea typeface="Calibri"/>
                                              <a:cs typeface="Sakkal Majalla"/>
                                            </a:rPr>
                                          </m:ctrlPr>
                                        </m:fPr>
                                        <m:num>
                                          <m:r>
                                            <a:rPr lang="en-US" sz="2000" i="1">
                                              <a:effectLst/>
                                              <a:latin typeface="Cambria Math"/>
                                              <a:ea typeface="Calibri"/>
                                              <a:cs typeface="Sakkal Majalla"/>
                                            </a:rPr>
                                            <m:t>𝑐</m:t>
                                          </m:r>
                                        </m:num>
                                        <m:den>
                                          <m:r>
                                            <a:rPr lang="en-US" sz="2000" i="1">
                                              <a:effectLst/>
                                              <a:latin typeface="Cambria Math"/>
                                              <a:ea typeface="Calibri"/>
                                              <a:cs typeface="Sakkal Majalla"/>
                                            </a:rPr>
                                            <m:t>2</m:t>
                                          </m:r>
                                          <m:r>
                                            <a:rPr lang="en-US" sz="2000" i="1">
                                              <a:effectLst/>
                                              <a:latin typeface="Cambria Math"/>
                                              <a:ea typeface="Calibri"/>
                                              <a:cs typeface="Sakkal Majalla"/>
                                            </a:rPr>
                                            <m:t>𝑚</m:t>
                                          </m:r>
                                        </m:den>
                                      </m:f>
                                    </m:e>
                                  </m:d>
                                </m:e>
                                <m:sup>
                                  <m:r>
                                    <a:rPr lang="en-US" sz="2000" i="1">
                                      <a:effectLst/>
                                      <a:latin typeface="Cambria Math"/>
                                      <a:ea typeface="Calibri"/>
                                      <a:cs typeface="Sakkal Majalla"/>
                                    </a:rPr>
                                    <m:t>2</m:t>
                                  </m:r>
                                </m:sup>
                              </m:sSup>
                            </m:e>
                          </m:rad>
                        </m:den>
                      </m:f>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2</m:t>
                          </m:r>
                          <m:r>
                            <a:rPr lang="en-US" sz="2000" i="1">
                              <a:effectLst/>
                              <a:latin typeface="Cambria Math"/>
                              <a:ea typeface="Calibri"/>
                              <a:cs typeface="Sakkal Majalla"/>
                            </a:rPr>
                            <m:t>𝜋</m:t>
                          </m:r>
                        </m:num>
                        <m:den>
                          <m:rad>
                            <m:radPr>
                              <m:degHide m:val="on"/>
                              <m:ctrlPr>
                                <a:rPr lang="en-US" sz="2000" i="1">
                                  <a:effectLst/>
                                  <a:latin typeface="Cambria Math"/>
                                  <a:ea typeface="Calibri"/>
                                  <a:cs typeface="Sakkal Majalla"/>
                                </a:rPr>
                              </m:ctrlPr>
                            </m:radPr>
                            <m:deg/>
                            <m:e>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𝜔</m:t>
                                          </m:r>
                                        </m:e>
                                        <m:sub>
                                          <m:r>
                                            <a:rPr lang="en-US" sz="2000" i="1">
                                              <a:effectLst/>
                                              <a:latin typeface="Cambria Math"/>
                                              <a:ea typeface="Calibri"/>
                                              <a:cs typeface="Sakkal Majalla"/>
                                            </a:rPr>
                                            <m:t>𝑛</m:t>
                                          </m:r>
                                        </m:sub>
                                      </m:sSub>
                                    </m:e>
                                  </m:d>
                                </m:e>
                                <m:sup>
                                  <m:r>
                                    <a:rPr lang="en-US" sz="2000" i="1">
                                      <a:effectLst/>
                                      <a:latin typeface="Cambria Math"/>
                                      <a:ea typeface="Calibri"/>
                                      <a:cs typeface="Sakkal Majalla"/>
                                    </a:rPr>
                                    <m:t>2</m:t>
                                  </m:r>
                                </m:sup>
                              </m:sSup>
                              <m:r>
                                <a:rPr lang="en-US" sz="2000" i="1">
                                  <a:effectLst/>
                                  <a:latin typeface="Cambria Math"/>
                                  <a:ea typeface="Calibri"/>
                                  <a:cs typeface="Sakkal Majalla"/>
                                </a:rPr>
                                <m:t>−</m:t>
                              </m:r>
                              <m:sSup>
                                <m:sSupPr>
                                  <m:ctrlPr>
                                    <a:rPr lang="en-US" sz="2000" i="1">
                                      <a:effectLst/>
                                      <a:latin typeface="Cambria Math"/>
                                      <a:ea typeface="Calibri"/>
                                      <a:cs typeface="Sakkal Majalla"/>
                                    </a:rPr>
                                  </m:ctrlPr>
                                </m:sSupPr>
                                <m:e>
                                  <m:r>
                                    <a:rPr lang="en-US" sz="2000" i="1">
                                      <a:effectLst/>
                                      <a:latin typeface="Cambria Math"/>
                                      <a:ea typeface="Calibri"/>
                                      <a:cs typeface="Sakkal Majalla"/>
                                    </a:rPr>
                                    <m:t>𝑎</m:t>
                                  </m:r>
                                </m:e>
                                <m:sup>
                                  <m:r>
                                    <a:rPr lang="en-US" sz="2000" i="1">
                                      <a:effectLst/>
                                      <a:latin typeface="Cambria Math"/>
                                      <a:ea typeface="Calibri"/>
                                      <a:cs typeface="Sakkal Majalla"/>
                                    </a:rPr>
                                    <m:t>2</m:t>
                                  </m:r>
                                </m:sup>
                              </m:sSup>
                            </m:e>
                          </m:rad>
                        </m:den>
                      </m:f>
                    </m:oMath>
                  </m:oMathPara>
                </a14:m>
                <a:endParaRPr lang="en-US" sz="2000" dirty="0">
                  <a:effectLst/>
                  <a:latin typeface="Cambria Math"/>
                  <a:ea typeface="Calibri"/>
                  <a:cs typeface="Sakkal Majalla"/>
                </a:endParaRPr>
              </a:p>
              <a:p>
                <a:pPr algn="ct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𝑓</m:t>
                          </m:r>
                        </m:e>
                        <m:sub>
                          <m:r>
                            <a:rPr lang="en-US" sz="2000" i="1">
                              <a:effectLst/>
                              <a:latin typeface="Cambria Math"/>
                              <a:ea typeface="Calibri"/>
                              <a:cs typeface="Sakkal Majalla"/>
                            </a:rPr>
                            <m:t>𝑑</m:t>
                          </m:r>
                        </m:sub>
                      </m:sSub>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1</m:t>
                          </m:r>
                        </m:num>
                        <m:den>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𝑡</m:t>
                              </m:r>
                            </m:e>
                            <m:sub>
                              <m:r>
                                <a:rPr lang="en-US" sz="2000" i="1">
                                  <a:effectLst/>
                                  <a:latin typeface="Cambria Math"/>
                                  <a:ea typeface="Calibri"/>
                                  <a:cs typeface="Sakkal Majalla"/>
                                </a:rPr>
                                <m:t>𝑝</m:t>
                              </m:r>
                            </m:sub>
                          </m:sSub>
                        </m:den>
                      </m:f>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1</m:t>
                          </m:r>
                        </m:num>
                        <m:den>
                          <m:r>
                            <a:rPr lang="en-US" sz="2000" i="1">
                              <a:effectLst/>
                              <a:latin typeface="Cambria Math"/>
                              <a:ea typeface="Calibri"/>
                              <a:cs typeface="Sakkal Majalla"/>
                            </a:rPr>
                            <m:t>2</m:t>
                          </m:r>
                          <m:r>
                            <a:rPr lang="en-US" sz="2000" i="1">
                              <a:effectLst/>
                              <a:latin typeface="Cambria Math"/>
                              <a:ea typeface="Calibri"/>
                              <a:cs typeface="Sakkal Majalla"/>
                            </a:rPr>
                            <m:t>𝜋</m:t>
                          </m:r>
                        </m:den>
                      </m:f>
                      <m:rad>
                        <m:radPr>
                          <m:degHide m:val="on"/>
                          <m:ctrlPr>
                            <a:rPr lang="en-US" sz="2000" i="1">
                              <a:effectLst/>
                              <a:latin typeface="Cambria Math"/>
                              <a:ea typeface="Calibri"/>
                              <a:cs typeface="Sakkal Majalla"/>
                            </a:rPr>
                          </m:ctrlPr>
                        </m:radPr>
                        <m:deg/>
                        <m:e>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𝜔</m:t>
                                      </m:r>
                                    </m:e>
                                    <m:sub>
                                      <m:r>
                                        <a:rPr lang="en-US" sz="2000" i="1">
                                          <a:effectLst/>
                                          <a:latin typeface="Cambria Math"/>
                                          <a:ea typeface="Calibri"/>
                                          <a:cs typeface="Sakkal Majalla"/>
                                        </a:rPr>
                                        <m:t>𝑛</m:t>
                                      </m:r>
                                    </m:sub>
                                  </m:sSub>
                                </m:e>
                              </m:d>
                            </m:e>
                            <m:sup>
                              <m:r>
                                <a:rPr lang="en-US" sz="2000" i="1">
                                  <a:effectLst/>
                                  <a:latin typeface="Cambria Math"/>
                                  <a:ea typeface="Calibri"/>
                                  <a:cs typeface="Sakkal Majalla"/>
                                </a:rPr>
                                <m:t>2</m:t>
                              </m:r>
                            </m:sup>
                          </m:sSup>
                          <m:r>
                            <a:rPr lang="en-US" sz="2000" i="1">
                              <a:effectLst/>
                              <a:latin typeface="Cambria Math"/>
                              <a:ea typeface="Calibri"/>
                              <a:cs typeface="Sakkal Majalla"/>
                            </a:rPr>
                            <m:t>−</m:t>
                          </m:r>
                          <m:sSup>
                            <m:sSupPr>
                              <m:ctrlPr>
                                <a:rPr lang="en-US" sz="2000" i="1">
                                  <a:effectLst/>
                                  <a:latin typeface="Cambria Math"/>
                                  <a:ea typeface="Calibri"/>
                                  <a:cs typeface="Sakkal Majalla"/>
                                </a:rPr>
                              </m:ctrlPr>
                            </m:sSupPr>
                            <m:e>
                              <m:r>
                                <a:rPr lang="en-US" sz="2000" i="1">
                                  <a:effectLst/>
                                  <a:latin typeface="Cambria Math"/>
                                  <a:ea typeface="Calibri"/>
                                  <a:cs typeface="Sakkal Majalla"/>
                                </a:rPr>
                                <m:t>𝑎</m:t>
                              </m:r>
                            </m:e>
                            <m:sup>
                              <m:r>
                                <a:rPr lang="en-US" sz="2000" i="1">
                                  <a:effectLst/>
                                  <a:latin typeface="Cambria Math"/>
                                  <a:ea typeface="Calibri"/>
                                  <a:cs typeface="Sakkal Majalla"/>
                                </a:rPr>
                                <m:t>2</m:t>
                              </m:r>
                            </m:sup>
                          </m:sSup>
                        </m:e>
                      </m:rad>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1</m:t>
                          </m:r>
                        </m:num>
                        <m:den>
                          <m:r>
                            <a:rPr lang="en-US" sz="2000" i="1">
                              <a:effectLst/>
                              <a:latin typeface="Cambria Math"/>
                              <a:ea typeface="Calibri"/>
                              <a:cs typeface="Sakkal Majalla"/>
                            </a:rPr>
                            <m:t>2</m:t>
                          </m:r>
                          <m:r>
                            <a:rPr lang="en-US" sz="2000" i="1">
                              <a:effectLst/>
                              <a:latin typeface="Cambria Math"/>
                              <a:ea typeface="Calibri"/>
                              <a:cs typeface="Sakkal Majalla"/>
                            </a:rPr>
                            <m:t>𝜋</m:t>
                          </m:r>
                        </m:den>
                      </m:f>
                      <m:rad>
                        <m:radPr>
                          <m:degHide m:val="on"/>
                          <m:ctrlPr>
                            <a:rPr lang="en-US" sz="2000" i="1">
                              <a:effectLst/>
                              <a:latin typeface="Cambria Math"/>
                              <a:ea typeface="Calibri"/>
                              <a:cs typeface="Sakkal Majalla"/>
                            </a:rPr>
                          </m:ctrlPr>
                        </m:radPr>
                        <m:deg/>
                        <m:e>
                          <m:f>
                            <m:fPr>
                              <m:ctrlPr>
                                <a:rPr lang="en-US" sz="2000" i="1">
                                  <a:effectLst/>
                                  <a:latin typeface="Cambria Math"/>
                                  <a:ea typeface="Calibri"/>
                                  <a:cs typeface="Sakkal Majalla"/>
                                </a:rPr>
                              </m:ctrlPr>
                            </m:fPr>
                            <m:num>
                              <m:r>
                                <a:rPr lang="en-US" sz="2000" i="1">
                                  <a:effectLst/>
                                  <a:latin typeface="Cambria Math"/>
                                  <a:ea typeface="Calibri"/>
                                  <a:cs typeface="Sakkal Majalla"/>
                                </a:rPr>
                                <m:t>𝑠</m:t>
                              </m:r>
                            </m:num>
                            <m:den>
                              <m:r>
                                <a:rPr lang="en-US" sz="2000" i="1">
                                  <a:effectLst/>
                                  <a:latin typeface="Cambria Math"/>
                                  <a:ea typeface="Calibri"/>
                                  <a:cs typeface="Sakkal Majalla"/>
                                </a:rPr>
                                <m:t>𝑚</m:t>
                              </m:r>
                            </m:den>
                          </m:f>
                          <m:r>
                            <a:rPr lang="en-US" sz="2000" i="1">
                              <a:effectLst/>
                              <a:latin typeface="Cambria Math"/>
                              <a:ea typeface="Calibri"/>
                              <a:cs typeface="Sakkal Majalla"/>
                            </a:rPr>
                            <m:t>−</m:t>
                          </m:r>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f>
                                    <m:fPr>
                                      <m:ctrlPr>
                                        <a:rPr lang="en-US" sz="2000" i="1">
                                          <a:effectLst/>
                                          <a:latin typeface="Cambria Math"/>
                                          <a:ea typeface="Calibri"/>
                                          <a:cs typeface="Sakkal Majalla"/>
                                        </a:rPr>
                                      </m:ctrlPr>
                                    </m:fPr>
                                    <m:num>
                                      <m:r>
                                        <a:rPr lang="en-US" sz="2000" i="1">
                                          <a:effectLst/>
                                          <a:latin typeface="Cambria Math"/>
                                          <a:ea typeface="Calibri"/>
                                          <a:cs typeface="Sakkal Majalla"/>
                                        </a:rPr>
                                        <m:t>𝑐</m:t>
                                      </m:r>
                                    </m:num>
                                    <m:den>
                                      <m:r>
                                        <a:rPr lang="en-US" sz="2000" i="1">
                                          <a:effectLst/>
                                          <a:latin typeface="Cambria Math"/>
                                          <a:ea typeface="Calibri"/>
                                          <a:cs typeface="Sakkal Majalla"/>
                                        </a:rPr>
                                        <m:t>2</m:t>
                                      </m:r>
                                      <m:r>
                                        <a:rPr lang="en-US" sz="2000" i="1">
                                          <a:effectLst/>
                                          <a:latin typeface="Cambria Math"/>
                                          <a:ea typeface="Calibri"/>
                                          <a:cs typeface="Sakkal Majalla"/>
                                        </a:rPr>
                                        <m:t>𝑚</m:t>
                                      </m:r>
                                    </m:den>
                                  </m:f>
                                </m:e>
                              </m:d>
                            </m:e>
                            <m:sup>
                              <m:r>
                                <a:rPr lang="en-US" sz="2000" i="1">
                                  <a:effectLst/>
                                  <a:latin typeface="Cambria Math"/>
                                  <a:ea typeface="Calibri"/>
                                  <a:cs typeface="Sakkal Majalla"/>
                                </a:rPr>
                                <m:t>2</m:t>
                              </m:r>
                            </m:sup>
                          </m:sSup>
                        </m:e>
                      </m:rad>
                    </m:oMath>
                  </m:oMathPara>
                </a14:m>
                <a:endParaRPr lang="en-US" sz="24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15616" y="3717032"/>
                <a:ext cx="7560840" cy="2994346"/>
              </a:xfrm>
              <a:prstGeom prst="rect">
                <a:avLst/>
              </a:prstGeom>
              <a:blipFill rotWithShape="1">
                <a:blip r:embed="rId3"/>
                <a:stretch>
                  <a:fillRect l="-645" r="-1290"/>
                </a:stretch>
              </a:blipFill>
            </p:spPr>
            <p:txBody>
              <a:bodyPr/>
              <a:lstStyle/>
              <a:p>
                <a:r>
                  <a:rPr lang="ar-EG">
                    <a:noFill/>
                  </a:rPr>
                  <a:t> </a:t>
                </a:r>
              </a:p>
            </p:txBody>
          </p:sp>
        </mc:Fallback>
      </mc:AlternateContent>
    </p:spTree>
    <p:extLst>
      <p:ext uri="{BB962C8B-B14F-4D97-AF65-F5344CB8AC3E}">
        <p14:creationId xmlns:p14="http://schemas.microsoft.com/office/powerpoint/2010/main" val="260412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491" y="260648"/>
            <a:ext cx="712432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الكبت الحرج </a:t>
            </a:r>
            <a:r>
              <a:rPr lang="en-US" sz="3200" b="1" dirty="0">
                <a:solidFill>
                  <a:schemeClr val="tx1"/>
                </a:solidFill>
                <a:effectLst>
                  <a:outerShdw blurRad="38100" dist="38100" dir="2700000" algn="tl">
                    <a:srgbClr val="000000">
                      <a:alpha val="43137"/>
                    </a:srgbClr>
                  </a:outerShdw>
                </a:effectLst>
                <a:cs typeface="Simple Bold Jut Out" pitchFamily="2" charset="-78"/>
              </a:rPr>
              <a:t>Critical Dapping</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15616" y="1052736"/>
                <a:ext cx="7848872" cy="5100499"/>
              </a:xfrm>
              <a:prstGeom prst="rect">
                <a:avLst/>
              </a:prstGeom>
            </p:spPr>
            <p:txBody>
              <a:bodyPr wrap="square">
                <a:spAutoFit/>
              </a:bodyPr>
              <a:lstStyle/>
              <a:p>
                <a:pPr algn="just">
                  <a:lnSpc>
                    <a:spcPct val="114000"/>
                  </a:lnSpc>
                </a:pPr>
                <a:r>
                  <a:rPr lang="ar-EG" sz="3200" dirty="0">
                    <a:latin typeface="Cambria Math"/>
                    <a:ea typeface="Calibri"/>
                    <a:cs typeface="Sakkal Majalla"/>
                  </a:rPr>
                  <a:t>في هذه الحالة فإن المقدار </a:t>
                </a:r>
                <a14:m>
                  <m:oMath xmlns:m="http://schemas.openxmlformats.org/officeDocument/2006/math">
                    <m:sSup>
                      <m:sSupPr>
                        <m:ctrlPr>
                          <a:rPr lang="en-US" sz="3200" i="1">
                            <a:effectLst/>
                            <a:latin typeface="Cambria Math"/>
                            <a:ea typeface="Calibri"/>
                            <a:cs typeface="Sakkal Majalla"/>
                          </a:rPr>
                        </m:ctrlPr>
                      </m:sSupPr>
                      <m:e>
                        <m:d>
                          <m:dPr>
                            <m:ctrlPr>
                              <a:rPr lang="en-US" sz="3200" i="1">
                                <a:effectLst/>
                                <a:latin typeface="Cambria Math"/>
                                <a:ea typeface="Calibri"/>
                                <a:cs typeface="Sakkal Majalla"/>
                              </a:rPr>
                            </m:ctrlPr>
                          </m:dPr>
                          <m:e>
                            <m:f>
                              <m:fPr>
                                <m:ctrlPr>
                                  <a:rPr lang="en-US" sz="3200" i="1">
                                    <a:effectLst/>
                                    <a:latin typeface="Cambria Math"/>
                                    <a:ea typeface="Calibri"/>
                                    <a:cs typeface="Sakkal Majalla"/>
                                  </a:rPr>
                                </m:ctrlPr>
                              </m:fPr>
                              <m:num>
                                <m:r>
                                  <a:rPr lang="en-US" sz="3200" i="1">
                                    <a:effectLst/>
                                    <a:latin typeface="Cambria Math"/>
                                    <a:ea typeface="Calibri"/>
                                    <a:cs typeface="Sakkal Majalla"/>
                                  </a:rPr>
                                  <m:t>𝑐</m:t>
                                </m:r>
                              </m:num>
                              <m:den>
                                <m:r>
                                  <a:rPr lang="en-US" sz="3200" i="1">
                                    <a:effectLst/>
                                    <a:latin typeface="Cambria Math"/>
                                    <a:ea typeface="Calibri"/>
                                    <a:cs typeface="Sakkal Majalla"/>
                                  </a:rPr>
                                  <m:t>2</m:t>
                                </m:r>
                                <m:r>
                                  <a:rPr lang="en-US" sz="3200" i="1">
                                    <a:effectLst/>
                                    <a:latin typeface="Cambria Math"/>
                                    <a:ea typeface="Calibri"/>
                                    <a:cs typeface="Sakkal Majalla"/>
                                  </a:rPr>
                                  <m:t>𝑚</m:t>
                                </m:r>
                              </m:den>
                            </m:f>
                          </m:e>
                        </m:d>
                      </m:e>
                      <m:sup>
                        <m:r>
                          <a:rPr lang="en-US" sz="3200" i="1">
                            <a:effectLst/>
                            <a:latin typeface="Cambria Math"/>
                            <a:ea typeface="Calibri"/>
                            <a:cs typeface="Sakkal Majalla"/>
                          </a:rPr>
                          <m:t>2</m:t>
                        </m:r>
                      </m:sup>
                    </m:sSup>
                  </m:oMath>
                </a14:m>
                <a:r>
                  <a:rPr lang="ar-EG" sz="3200" dirty="0">
                    <a:effectLst/>
                    <a:latin typeface="Cambria Math"/>
                    <a:ea typeface="Calibri"/>
                    <a:cs typeface="Sakkal Majalla"/>
                  </a:rPr>
                  <a:t>  يساوي المقدار</a:t>
                </a:r>
                <a14:m>
                  <m:oMath xmlns:m="http://schemas.openxmlformats.org/officeDocument/2006/math">
                    <m:d>
                      <m:dPr>
                        <m:ctrlPr>
                          <a:rPr lang="en-US" sz="3200" i="1">
                            <a:effectLst/>
                            <a:latin typeface="Cambria Math"/>
                            <a:ea typeface="Calibri"/>
                            <a:cs typeface="Sakkal Majalla"/>
                          </a:rPr>
                        </m:ctrlPr>
                      </m:dPr>
                      <m:e>
                        <m:f>
                          <m:fPr>
                            <m:ctrlPr>
                              <a:rPr lang="en-US" sz="3200" i="1">
                                <a:effectLst/>
                                <a:latin typeface="Cambria Math"/>
                                <a:ea typeface="Calibri"/>
                                <a:cs typeface="Sakkal Majalla"/>
                              </a:rPr>
                            </m:ctrlPr>
                          </m:fPr>
                          <m:num>
                            <m:r>
                              <a:rPr lang="en-US" sz="3200" i="1">
                                <a:effectLst/>
                                <a:latin typeface="Cambria Math"/>
                                <a:ea typeface="Calibri"/>
                                <a:cs typeface="Sakkal Majalla"/>
                              </a:rPr>
                              <m:t>𝑠</m:t>
                            </m:r>
                          </m:num>
                          <m:den>
                            <m:r>
                              <a:rPr lang="en-US" sz="3200" i="1">
                                <a:effectLst/>
                                <a:latin typeface="Cambria Math"/>
                                <a:ea typeface="Calibri"/>
                                <a:cs typeface="Sakkal Majalla"/>
                              </a:rPr>
                              <m:t>𝑚</m:t>
                            </m:r>
                          </m:den>
                        </m:f>
                      </m:e>
                    </m:d>
                  </m:oMath>
                </a14:m>
                <a:r>
                  <a:rPr lang="en-US" sz="3200" dirty="0">
                    <a:effectLst/>
                    <a:latin typeface="Sakkal Majalla"/>
                    <a:ea typeface="Calibri"/>
                    <a:cs typeface="Sakkal Majalla"/>
                  </a:rPr>
                  <a:t> </a:t>
                </a:r>
                <a:r>
                  <a:rPr lang="ar-EG" sz="3200" dirty="0">
                    <a:effectLst/>
                    <a:latin typeface="Sakkal Majalla"/>
                    <a:ea typeface="Calibri"/>
                    <a:cs typeface="Sakkal Majalla"/>
                  </a:rPr>
                  <a:t>لذا فإن قيمة ما تحت الجذر التربيعي يساوي صفرا وهذا يجعل الثابتين </a:t>
                </a:r>
                <a:r>
                  <a:rPr lang="en-US" sz="3200" dirty="0">
                    <a:effectLst/>
                    <a:latin typeface="Cambria Math"/>
                    <a:ea typeface="Calibri"/>
                    <a:cs typeface="Sakkal Majalla"/>
                  </a:rPr>
                  <a:t>(k</a:t>
                </a:r>
                <a:r>
                  <a:rPr lang="en-US" sz="3200" baseline="-25000" dirty="0">
                    <a:effectLst/>
                    <a:latin typeface="Cambria Math"/>
                    <a:ea typeface="Calibri"/>
                    <a:cs typeface="Sakkal Majalla"/>
                  </a:rPr>
                  <a:t>1</a:t>
                </a:r>
                <a:r>
                  <a:rPr lang="en-US" sz="3200" dirty="0">
                    <a:effectLst/>
                    <a:latin typeface="Cambria Math"/>
                    <a:ea typeface="Calibri"/>
                    <a:cs typeface="Sakkal Majalla"/>
                  </a:rPr>
                  <a:t> and k</a:t>
                </a:r>
                <a:r>
                  <a:rPr lang="en-US" sz="3200" baseline="-25000" dirty="0">
                    <a:effectLst/>
                    <a:latin typeface="Cambria Math"/>
                    <a:ea typeface="Calibri"/>
                    <a:cs typeface="Sakkal Majalla"/>
                  </a:rPr>
                  <a:t>2</a:t>
                </a:r>
                <a:r>
                  <a:rPr lang="en-US" sz="3200" dirty="0">
                    <a:effectLst/>
                    <a:latin typeface="Cambria Math"/>
                    <a:ea typeface="Calibri"/>
                    <a:cs typeface="Sakkal Majalla"/>
                  </a:rPr>
                  <a:t>)</a:t>
                </a:r>
                <a:r>
                  <a:rPr lang="en-US" sz="3200" dirty="0">
                    <a:effectLst/>
                    <a:latin typeface="Sakkal Majalla"/>
                    <a:ea typeface="Calibri"/>
                    <a:cs typeface="Sakkal Majalla"/>
                  </a:rPr>
                  <a:t> </a:t>
                </a:r>
                <a:r>
                  <a:rPr lang="ar-EG" sz="3200" dirty="0">
                    <a:effectLst/>
                    <a:latin typeface="Sakkal Majalla"/>
                    <a:ea typeface="Calibri"/>
                    <a:cs typeface="Sakkal Majalla"/>
                  </a:rPr>
                  <a:t>متساويين وهذه الحالة يجب تجنبها في التطبيقات الهندسية وذلك لأن الكتلة</a:t>
                </a:r>
                <a:r>
                  <a:rPr lang="ar-EG" sz="3200" dirty="0">
                    <a:effectLst/>
                    <a:latin typeface="Cambria Math"/>
                    <a:ea typeface="Times New Roman"/>
                    <a:cs typeface="Sakkal Majalla"/>
                  </a:rPr>
                  <a:t> </a:t>
                </a:r>
                <a:r>
                  <a:rPr lang="ar-EG" sz="3200" dirty="0">
                    <a:effectLst/>
                    <a:latin typeface="Cambria Math"/>
                    <a:ea typeface="Calibri"/>
                    <a:cs typeface="Sakkal Majalla"/>
                  </a:rPr>
                  <a:t>سوف تعود بسرعة إلى الموضع </a:t>
                </a:r>
                <a:r>
                  <a:rPr lang="ar-EG" sz="3200" dirty="0" smtClean="0">
                    <a:effectLst/>
                    <a:latin typeface="Cambria Math"/>
                    <a:ea typeface="Calibri"/>
                    <a:cs typeface="Sakkal Majalla"/>
                  </a:rPr>
                  <a:t>المتوسط في </a:t>
                </a:r>
                <a:r>
                  <a:rPr lang="ar-EG" sz="3200" dirty="0">
                    <a:effectLst/>
                    <a:latin typeface="Cambria Math"/>
                    <a:ea typeface="Calibri"/>
                    <a:cs typeface="Sakkal Majalla"/>
                  </a:rPr>
                  <a:t>زمن صغيرا جدا كما يطلق على الحركة في تلك الحالة حركة غير تذبذبية  </a:t>
                </a:r>
                <a:r>
                  <a:rPr lang="en-US" sz="3200" i="1" dirty="0">
                    <a:effectLst/>
                    <a:latin typeface="Cambria Math"/>
                    <a:ea typeface="Calibri"/>
                    <a:cs typeface="Sakkal Majalla"/>
                  </a:rPr>
                  <a:t>aperiodic motion</a:t>
                </a:r>
                <a:r>
                  <a:rPr lang="ar-EG" sz="3200" dirty="0">
                    <a:effectLst/>
                    <a:latin typeface="Cambria Math"/>
                    <a:ea typeface="Calibri"/>
                    <a:cs typeface="Sakkal Majalla"/>
                  </a:rPr>
                  <a:t> والحل العام للمعادلة التفاضلية يكون على الصورة التالية:</a:t>
                </a:r>
                <a:endParaRPr lang="en-US" sz="3200" dirty="0">
                  <a:effectLst/>
                  <a:latin typeface="Cambria Math"/>
                  <a:ea typeface="Calibri"/>
                  <a:cs typeface="Sakkal Majalla"/>
                </a:endParaRPr>
              </a:p>
              <a:p>
                <a:pPr marL="431800" algn="just">
                  <a:lnSpc>
                    <a:spcPct val="114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𝑥</m:t>
                      </m:r>
                      <m:r>
                        <a:rPr lang="en-US" sz="2800" i="1">
                          <a:effectLst/>
                          <a:latin typeface="Cambria Math"/>
                          <a:ea typeface="Calibri"/>
                          <a:cs typeface="Sakkal Majalla"/>
                        </a:rPr>
                        <m:t>= </m:t>
                      </m:r>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𝐶</m:t>
                              </m:r>
                            </m:e>
                            <m:sub>
                              <m:r>
                                <a:rPr lang="en-US" sz="2800" i="1">
                                  <a:effectLst/>
                                  <a:latin typeface="Cambria Math"/>
                                  <a:ea typeface="Calibri"/>
                                  <a:cs typeface="Sakkal Majalla"/>
                                </a:rPr>
                                <m:t>1</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𝐶</m:t>
                              </m:r>
                            </m:e>
                            <m:sub>
                              <m:r>
                                <a:rPr lang="en-US" sz="2800" i="1">
                                  <a:effectLst/>
                                  <a:latin typeface="Cambria Math"/>
                                  <a:ea typeface="Calibri"/>
                                  <a:cs typeface="Sakkal Majalla"/>
                                </a:rPr>
                                <m:t>2</m:t>
                              </m:r>
                            </m:sub>
                          </m:sSub>
                        </m:e>
                      </m:d>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𝑒</m:t>
                          </m:r>
                        </m:e>
                        <m:sup>
                          <m:d>
                            <m:dPr>
                              <m:begChr m:val="["/>
                              <m:endChr m:val="]"/>
                              <m:ctrlPr>
                                <a:rPr lang="en-US" sz="2800" i="1">
                                  <a:effectLst/>
                                  <a:latin typeface="Cambria Math"/>
                                  <a:ea typeface="Calibri"/>
                                  <a:cs typeface="Sakkal Majalla"/>
                                </a:rPr>
                              </m:ctrlPr>
                            </m:dPr>
                            <m:e>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𝑐</m:t>
                                  </m:r>
                                </m:num>
                                <m:den>
                                  <m:r>
                                    <a:rPr lang="en-US" sz="2800" i="1">
                                      <a:effectLst/>
                                      <a:latin typeface="Cambria Math"/>
                                      <a:ea typeface="Calibri"/>
                                      <a:cs typeface="Sakkal Majalla"/>
                                    </a:rPr>
                                    <m:t>2</m:t>
                                  </m:r>
                                  <m:r>
                                    <a:rPr lang="en-US" sz="2800" i="1">
                                      <a:effectLst/>
                                      <a:latin typeface="Cambria Math"/>
                                      <a:ea typeface="Calibri"/>
                                      <a:cs typeface="Sakkal Majalla"/>
                                    </a:rPr>
                                    <m:t>𝑚</m:t>
                                  </m:r>
                                </m:den>
                              </m:f>
                            </m:e>
                          </m:d>
                          <m:r>
                            <a:rPr lang="en-US" sz="2800" i="1">
                              <a:effectLst/>
                              <a:latin typeface="Cambria Math"/>
                              <a:ea typeface="Calibri"/>
                              <a:cs typeface="Sakkal Majalla"/>
                            </a:rPr>
                            <m:t>.</m:t>
                          </m:r>
                          <m:r>
                            <a:rPr lang="en-US" sz="2800" i="1">
                              <a:effectLst/>
                              <a:latin typeface="Cambria Math"/>
                              <a:ea typeface="Calibri"/>
                              <a:cs typeface="Sakkal Majalla"/>
                            </a:rPr>
                            <m:t>𝑡</m:t>
                          </m:r>
                        </m:sup>
                      </m:sSup>
                      <m:r>
                        <a:rPr lang="en-US" sz="2800" i="1">
                          <a:effectLst/>
                          <a:latin typeface="Cambria Math"/>
                          <a:ea typeface="Calibri"/>
                          <a:cs typeface="Sakkal Majalla"/>
                        </a:rPr>
                        <m:t>=</m:t>
                      </m:r>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𝐶</m:t>
                              </m:r>
                            </m:e>
                            <m:sub>
                              <m:r>
                                <a:rPr lang="en-US" sz="2800" i="1">
                                  <a:effectLst/>
                                  <a:latin typeface="Cambria Math"/>
                                  <a:ea typeface="Calibri"/>
                                  <a:cs typeface="Sakkal Majalla"/>
                                </a:rPr>
                                <m:t>1</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𝐶</m:t>
                              </m:r>
                            </m:e>
                            <m:sub>
                              <m:r>
                                <a:rPr lang="en-US" sz="2800" i="1">
                                  <a:effectLst/>
                                  <a:latin typeface="Cambria Math"/>
                                  <a:ea typeface="Calibri"/>
                                  <a:cs typeface="Sakkal Majalla"/>
                                </a:rPr>
                                <m:t>2</m:t>
                              </m:r>
                            </m:sub>
                          </m:sSub>
                        </m:e>
                      </m:d>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𝑒</m:t>
                          </m:r>
                        </m:e>
                        <m:sup>
                          <m:d>
                            <m:dPr>
                              <m:ctrlPr>
                                <a:rPr lang="en-US" sz="2800" i="1">
                                  <a:effectLst/>
                                  <a:latin typeface="Cambria Math"/>
                                  <a:ea typeface="Calibri"/>
                                  <a:cs typeface="Sakkal Majalla"/>
                                </a:rPr>
                              </m:ctrlPr>
                            </m:dPr>
                            <m:e>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e>
                          </m:d>
                          <m:r>
                            <a:rPr lang="en-US" sz="2800" i="1">
                              <a:effectLst/>
                              <a:latin typeface="Cambria Math"/>
                              <a:ea typeface="Calibri"/>
                              <a:cs typeface="Sakkal Majalla"/>
                            </a:rPr>
                            <m:t>.</m:t>
                          </m:r>
                          <m:r>
                            <a:rPr lang="en-US" sz="2800" i="1">
                              <a:effectLst/>
                              <a:latin typeface="Cambria Math"/>
                              <a:ea typeface="Calibri"/>
                              <a:cs typeface="Sakkal Majalla"/>
                            </a:rPr>
                            <m:t>𝑡</m:t>
                          </m:r>
                        </m:sup>
                      </m:sSup>
                    </m:oMath>
                  </m:oMathPara>
                </a14:m>
                <a:endParaRPr lang="en-US" sz="32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15616" y="1052736"/>
                <a:ext cx="7848872" cy="5100499"/>
              </a:xfrm>
              <a:prstGeom prst="rect">
                <a:avLst/>
              </a:prstGeom>
              <a:blipFill rotWithShape="1">
                <a:blip r:embed="rId2"/>
                <a:stretch>
                  <a:fillRect l="-3106" r="-1941"/>
                </a:stretch>
              </a:blipFill>
            </p:spPr>
            <p:txBody>
              <a:bodyPr/>
              <a:lstStyle/>
              <a:p>
                <a:r>
                  <a:rPr lang="ar-EG">
                    <a:noFill/>
                  </a:rPr>
                  <a:t> </a:t>
                </a:r>
              </a:p>
            </p:txBody>
          </p:sp>
        </mc:Fallback>
      </mc:AlternateContent>
    </p:spTree>
    <p:extLst>
      <p:ext uri="{BB962C8B-B14F-4D97-AF65-F5344CB8AC3E}">
        <p14:creationId xmlns:p14="http://schemas.microsoft.com/office/powerpoint/2010/main" val="147325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043608" y="980728"/>
                <a:ext cx="7920880" cy="5196359"/>
              </a:xfrm>
              <a:prstGeom prst="rect">
                <a:avLst/>
              </a:prstGeom>
            </p:spPr>
            <p:txBody>
              <a:bodyPr wrap="square">
                <a:spAutoFit/>
              </a:bodyPr>
              <a:lstStyle/>
              <a:p>
                <a:pPr algn="just">
                  <a:lnSpc>
                    <a:spcPct val="150000"/>
                  </a:lnSpc>
                </a:pPr>
                <a:r>
                  <a:rPr lang="ar-EG" sz="3200" dirty="0">
                    <a:latin typeface="Cambria Math"/>
                    <a:ea typeface="Calibri"/>
                    <a:cs typeface="Sakkal Majalla"/>
                  </a:rPr>
                  <a:t>معامل الكبت الحرج </a:t>
                </a:r>
                <a:r>
                  <a:rPr lang="en-US" sz="2800" i="1" dirty="0">
                    <a:effectLst/>
                    <a:latin typeface="Cambria Math"/>
                    <a:ea typeface="Calibri"/>
                    <a:cs typeface="Sakkal Majalla"/>
                  </a:rPr>
                  <a:t>Critical damping coefficient</a:t>
                </a:r>
                <a:r>
                  <a:rPr lang="en-US" sz="3200" dirty="0">
                    <a:effectLst/>
                    <a:latin typeface="Sakkal Majalla"/>
                    <a:ea typeface="Calibri"/>
                    <a:cs typeface="Sakkal Majalla"/>
                  </a:rPr>
                  <a:t> </a:t>
                </a:r>
                <a:r>
                  <a:rPr lang="en-US" sz="2800" dirty="0">
                    <a:effectLst/>
                    <a:latin typeface="Cambria Math"/>
                    <a:ea typeface="Calibri"/>
                    <a:cs typeface="Sakkal Majalla"/>
                  </a:rPr>
                  <a:t>(c</a:t>
                </a:r>
                <a:r>
                  <a:rPr lang="en-US" sz="2800" baseline="-25000" dirty="0">
                    <a:effectLst/>
                    <a:latin typeface="Cambria Math"/>
                    <a:ea typeface="Calibri"/>
                    <a:cs typeface="Sakkal Majalla"/>
                  </a:rPr>
                  <a:t>c</a:t>
                </a:r>
                <a:r>
                  <a:rPr lang="en-US" sz="2800" dirty="0">
                    <a:effectLst/>
                    <a:latin typeface="Cambria Math"/>
                    <a:ea typeface="Calibri"/>
                    <a:cs typeface="Sakkal Majalla"/>
                  </a:rPr>
                  <a:t>)</a:t>
                </a:r>
                <a:r>
                  <a:rPr lang="ar-EG" sz="3200" dirty="0">
                    <a:effectLst/>
                    <a:latin typeface="Cambria Math"/>
                    <a:ea typeface="Calibri"/>
                    <a:cs typeface="Sakkal Majalla"/>
                  </a:rPr>
                  <a:t> والذي يعرف بأنه مقدار الكبت المطلوب للنظام الإهتزازي لكي يحدث له كبت حرج يمكن الحصول عليه عن طريق التعويض بقيمة معامل الكبت الحرج في المعادلة السابقة بدلا من معامل الكبت الفعلي </a:t>
                </a:r>
                <a:r>
                  <a:rPr lang="en-US" sz="2800" dirty="0">
                    <a:effectLst/>
                    <a:latin typeface="Cambria Math"/>
                    <a:ea typeface="Calibri"/>
                    <a:cs typeface="Sakkal Majalla"/>
                  </a:rPr>
                  <a:t>(c)</a:t>
                </a:r>
                <a:r>
                  <a:rPr lang="en-US" sz="3200" dirty="0">
                    <a:effectLst/>
                    <a:latin typeface="Sakkal Majalla"/>
                    <a:ea typeface="Calibri"/>
                    <a:cs typeface="Sakkal Majalla"/>
                  </a:rPr>
                  <a:t> </a:t>
                </a:r>
                <a:r>
                  <a:rPr lang="ar-EG" sz="3200" dirty="0">
                    <a:effectLst/>
                    <a:latin typeface="Sakkal Majalla"/>
                    <a:ea typeface="Calibri"/>
                    <a:cs typeface="Sakkal Majalla"/>
                  </a:rPr>
                  <a:t>كما يلي:</a:t>
                </a:r>
                <a:endParaRPr lang="en-US" sz="3200" dirty="0">
                  <a:effectLst/>
                  <a:latin typeface="Cambria Math"/>
                  <a:ea typeface="Calibri"/>
                  <a:cs typeface="Sakkal Majalla"/>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3200" i="1">
                              <a:effectLst/>
                              <a:latin typeface="Cambria Math"/>
                              <a:ea typeface="Calibri"/>
                              <a:cs typeface="Sakkal Majalla"/>
                            </a:rPr>
                          </m:ctrlPr>
                        </m:sSupPr>
                        <m:e>
                          <m:d>
                            <m:dPr>
                              <m:begChr m:val="["/>
                              <m:endChr m:val="]"/>
                              <m:ctrlPr>
                                <a:rPr lang="en-US" sz="3200" i="1">
                                  <a:effectLst/>
                                  <a:latin typeface="Cambria Math"/>
                                  <a:ea typeface="Calibri"/>
                                  <a:cs typeface="Sakkal Majalla"/>
                                </a:rPr>
                              </m:ctrlPr>
                            </m:dPr>
                            <m:e>
                              <m:f>
                                <m:fPr>
                                  <m:ctrlPr>
                                    <a:rPr lang="en-US" sz="3200" i="1">
                                      <a:effectLst/>
                                      <a:latin typeface="Cambria Math"/>
                                      <a:ea typeface="Calibri"/>
                                      <a:cs typeface="Sakkal Majalla"/>
                                    </a:rPr>
                                  </m:ctrlPr>
                                </m:fPr>
                                <m:num>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𝑐</m:t>
                                      </m:r>
                                    </m:e>
                                    <m:sub>
                                      <m:r>
                                        <a:rPr lang="en-US" sz="3200" i="1">
                                          <a:effectLst/>
                                          <a:latin typeface="Cambria Math"/>
                                          <a:ea typeface="Calibri"/>
                                          <a:cs typeface="Sakkal Majalla"/>
                                        </a:rPr>
                                        <m:t>𝑐</m:t>
                                      </m:r>
                                    </m:sub>
                                  </m:sSub>
                                </m:num>
                                <m:den>
                                  <m:r>
                                    <a:rPr lang="en-US" sz="3200" i="1">
                                      <a:effectLst/>
                                      <a:latin typeface="Cambria Math"/>
                                      <a:ea typeface="Calibri"/>
                                      <a:cs typeface="Sakkal Majalla"/>
                                    </a:rPr>
                                    <m:t>2</m:t>
                                  </m:r>
                                  <m:r>
                                    <a:rPr lang="en-US" sz="3200" i="1">
                                      <a:effectLst/>
                                      <a:latin typeface="Cambria Math"/>
                                      <a:ea typeface="Calibri"/>
                                      <a:cs typeface="Sakkal Majalla"/>
                                    </a:rPr>
                                    <m:t>𝑚</m:t>
                                  </m:r>
                                </m:den>
                              </m:f>
                            </m:e>
                          </m:d>
                        </m:e>
                        <m:sup>
                          <m:r>
                            <a:rPr lang="en-US" sz="3200" i="1">
                              <a:effectLst/>
                              <a:latin typeface="Cambria Math"/>
                              <a:ea typeface="Calibri"/>
                              <a:cs typeface="Sakkal Majalla"/>
                            </a:rPr>
                            <m:t>2</m:t>
                          </m:r>
                        </m:sup>
                      </m:sSup>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𝑠</m:t>
                          </m:r>
                        </m:num>
                        <m:den>
                          <m:r>
                            <a:rPr lang="en-US" sz="3200" i="1">
                              <a:effectLst/>
                              <a:latin typeface="Cambria Math"/>
                              <a:ea typeface="Calibri"/>
                              <a:cs typeface="Sakkal Majalla"/>
                            </a:rPr>
                            <m:t>𝑚</m:t>
                          </m:r>
                        </m:den>
                      </m:f>
                      <m:r>
                        <a:rPr lang="en-US" sz="3200">
                          <a:effectLst/>
                          <a:latin typeface="Cambria Math"/>
                          <a:ea typeface="Calibri"/>
                          <a:cs typeface="Sakkal Majalla"/>
                        </a:rPr>
                        <m:t> </m:t>
                      </m:r>
                      <m:r>
                        <a:rPr lang="en-US" sz="3200" i="1">
                          <a:effectLst/>
                          <a:latin typeface="Cambria Math"/>
                          <a:ea typeface="Calibri"/>
                          <a:cs typeface="Sakkal Majalla"/>
                        </a:rPr>
                        <m:t>𝑜𝑟</m:t>
                      </m:r>
                      <m:r>
                        <a:rPr lang="en-US" sz="3200" i="1">
                          <a:effectLst/>
                          <a:latin typeface="Cambria Math"/>
                          <a:ea typeface="Calibri"/>
                          <a:cs typeface="Sakkal Majalla"/>
                        </a:rPr>
                        <m:t> </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𝑐</m:t>
                          </m:r>
                        </m:e>
                        <m:sub>
                          <m:r>
                            <a:rPr lang="en-US" sz="3200" i="1">
                              <a:effectLst/>
                              <a:latin typeface="Cambria Math"/>
                              <a:ea typeface="Calibri"/>
                              <a:cs typeface="Sakkal Majalla"/>
                            </a:rPr>
                            <m:t>𝑐</m:t>
                          </m:r>
                        </m:sub>
                      </m:sSub>
                      <m:r>
                        <a:rPr lang="en-US" sz="3200">
                          <a:effectLst/>
                          <a:latin typeface="Cambria Math"/>
                          <a:ea typeface="Calibri"/>
                          <a:cs typeface="Sakkal Majalla"/>
                        </a:rPr>
                        <m:t>=</m:t>
                      </m:r>
                      <m:r>
                        <a:rPr lang="en-US" sz="3200" i="1">
                          <a:effectLst/>
                          <a:latin typeface="Cambria Math"/>
                          <a:ea typeface="Calibri"/>
                          <a:cs typeface="Sakkal Majalla"/>
                        </a:rPr>
                        <m:t>2</m:t>
                      </m:r>
                      <m:r>
                        <a:rPr lang="en-US" sz="3200" i="1">
                          <a:effectLst/>
                          <a:latin typeface="Cambria Math"/>
                          <a:ea typeface="Calibri"/>
                          <a:cs typeface="Sakkal Majalla"/>
                        </a:rPr>
                        <m:t>𝑚</m:t>
                      </m:r>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𝑠</m:t>
                          </m:r>
                        </m:num>
                        <m:den>
                          <m:r>
                            <a:rPr lang="en-US" sz="3200" i="1">
                              <a:effectLst/>
                              <a:latin typeface="Cambria Math"/>
                              <a:ea typeface="Calibri"/>
                              <a:cs typeface="Sakkal Majalla"/>
                            </a:rPr>
                            <m:t>𝑚</m:t>
                          </m:r>
                        </m:den>
                      </m:f>
                      <m:r>
                        <a:rPr lang="en-US" sz="3200">
                          <a:effectLst/>
                          <a:latin typeface="Cambria Math"/>
                          <a:ea typeface="Calibri"/>
                          <a:cs typeface="Sakkal Majalla"/>
                        </a:rPr>
                        <m:t>=</m:t>
                      </m:r>
                      <m:r>
                        <a:rPr lang="en-US" sz="3200">
                          <a:effectLst/>
                          <a:latin typeface="Cambria Math"/>
                          <a:ea typeface="Calibri"/>
                          <a:cs typeface="Sakkal Majalla"/>
                        </a:rPr>
                        <m:t>2</m:t>
                      </m:r>
                      <m:r>
                        <a:rPr lang="en-US" sz="3200" i="1">
                          <a:effectLst/>
                          <a:latin typeface="Cambria Math"/>
                          <a:ea typeface="Calibri"/>
                          <a:cs typeface="Sakkal Majalla"/>
                        </a:rPr>
                        <m:t>𝑚</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𝜔</m:t>
                          </m:r>
                        </m:e>
                        <m:sub>
                          <m:r>
                            <a:rPr lang="en-US" sz="3200" i="1">
                              <a:effectLst/>
                              <a:latin typeface="Cambria Math"/>
                              <a:ea typeface="Calibri"/>
                              <a:cs typeface="Sakkal Majalla"/>
                            </a:rPr>
                            <m:t>𝑛</m:t>
                          </m:r>
                        </m:sub>
                      </m:sSub>
                    </m:oMath>
                  </m:oMathPara>
                </a14:m>
                <a:endParaRPr lang="en-US" sz="3200" dirty="0">
                  <a:effectLst/>
                  <a:latin typeface="Cambria Math"/>
                  <a:ea typeface="Calibri"/>
                  <a:cs typeface="Sakkal Majalla"/>
                </a:endParaRPr>
              </a:p>
            </p:txBody>
          </p:sp>
        </mc:Choice>
        <mc:Fallback>
          <p:sp>
            <p:nvSpPr>
              <p:cNvPr id="2" name="Rectangle 1"/>
              <p:cNvSpPr>
                <a:spLocks noRot="1" noChangeAspect="1" noMove="1" noResize="1" noEditPoints="1" noAdjustHandles="1" noChangeArrowheads="1" noChangeShapeType="1" noTextEdit="1"/>
              </p:cNvSpPr>
              <p:nvPr/>
            </p:nvSpPr>
            <p:spPr>
              <a:xfrm>
                <a:off x="1043608" y="980728"/>
                <a:ext cx="7920880" cy="5196359"/>
              </a:xfrm>
              <a:prstGeom prst="rect">
                <a:avLst/>
              </a:prstGeom>
              <a:blipFill rotWithShape="1">
                <a:blip r:embed="rId2"/>
                <a:stretch>
                  <a:fillRect l="-3077" r="-1923"/>
                </a:stretch>
              </a:blipFill>
            </p:spPr>
            <p:txBody>
              <a:bodyPr/>
              <a:lstStyle/>
              <a:p>
                <a:r>
                  <a:rPr lang="ar-EG">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6632"/>
            <a:ext cx="71262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24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700" y="332656"/>
            <a:ext cx="712432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نسبة الكبت </a:t>
            </a:r>
            <a:r>
              <a:rPr lang="en-US" sz="3200" b="1" dirty="0">
                <a:solidFill>
                  <a:schemeClr val="tx1"/>
                </a:solidFill>
                <a:effectLst>
                  <a:outerShdw blurRad="38100" dist="38100" dir="2700000" algn="tl">
                    <a:srgbClr val="000000">
                      <a:alpha val="43137"/>
                    </a:srgbClr>
                  </a:outerShdw>
                </a:effectLst>
                <a:cs typeface="Simple Bold Jut Out" pitchFamily="2" charset="-78"/>
              </a:rPr>
              <a:t>Damping Ration</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15616" y="1124744"/>
                <a:ext cx="7488832" cy="5175263"/>
              </a:xfrm>
              <a:prstGeom prst="rect">
                <a:avLst/>
              </a:prstGeom>
            </p:spPr>
            <p:txBody>
              <a:bodyPr wrap="square">
                <a:spAutoFit/>
              </a:bodyPr>
              <a:lstStyle/>
              <a:p>
                <a:pPr algn="just">
                  <a:lnSpc>
                    <a:spcPct val="150000"/>
                  </a:lnSpc>
                </a:pPr>
                <a:r>
                  <a:rPr lang="ar-EG" sz="3200" dirty="0">
                    <a:latin typeface="Cambria Math"/>
                    <a:ea typeface="Calibri"/>
                    <a:cs typeface="Sakkal Majalla"/>
                  </a:rPr>
                  <a:t>تعرف نسبة الكبت بأنه المقياس النسبي لكمية الكبت في نظام إهتزاززي محدد بالنسبة لكمية الكبت اللازمة لكي يصبح النظام ذو كبت حرج وهي عبارة عن العلاقة بين معامل الكبت الفعلي </a:t>
                </a:r>
                <a:r>
                  <a:rPr lang="en-US" sz="2800" i="1" dirty="0">
                    <a:effectLst/>
                    <a:latin typeface="Cambria Math"/>
                    <a:ea typeface="Calibri"/>
                    <a:cs typeface="Sakkal Majalla"/>
                  </a:rPr>
                  <a:t>Actual damping coefficient</a:t>
                </a:r>
                <a:r>
                  <a:rPr lang="ar-EG" sz="3200" dirty="0">
                    <a:effectLst/>
                    <a:latin typeface="Cambria Math"/>
                    <a:ea typeface="Calibri"/>
                    <a:cs typeface="Sakkal Majalla"/>
                  </a:rPr>
                  <a:t> ومعامل الكبت الحرج </a:t>
                </a:r>
                <a:r>
                  <a:rPr lang="en-US" sz="2800" i="1" dirty="0" smtClean="0">
                    <a:effectLst/>
                    <a:latin typeface="Cambria Math"/>
                    <a:ea typeface="Calibri"/>
                    <a:cs typeface="Sakkal Majalla"/>
                  </a:rPr>
                  <a:t>Critical </a:t>
                </a:r>
                <a:r>
                  <a:rPr lang="en-US" sz="2800" i="1" dirty="0">
                    <a:effectLst/>
                    <a:latin typeface="Cambria Math"/>
                    <a:ea typeface="Calibri"/>
                    <a:cs typeface="Sakkal Majalla"/>
                  </a:rPr>
                  <a:t>damping coefficient</a:t>
                </a:r>
                <a:r>
                  <a:rPr lang="ar-EG" sz="3200" dirty="0">
                    <a:effectLst/>
                    <a:latin typeface="Cambria Math"/>
                    <a:ea typeface="Calibri"/>
                    <a:cs typeface="Sakkal Majalla"/>
                  </a:rPr>
                  <a:t> ويعبر عنها رياضيا كما يلي:</a:t>
                </a:r>
                <a:endParaRPr lang="en-US" sz="3200" dirty="0">
                  <a:effectLst/>
                  <a:latin typeface="Cambria Math"/>
                  <a:ea typeface="Calibri"/>
                  <a:cs typeface="Sakkal Majalla"/>
                </a:endParaRPr>
              </a:p>
              <a:p>
                <a:pPr marL="431800">
                  <a:lnSpc>
                    <a:spcPct val="150000"/>
                  </a:lnSpc>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𝐷𝑎𝑚𝑝𝑖𝑛𝑔</m:t>
                      </m:r>
                      <m:r>
                        <a:rPr lang="en-US" sz="3200" i="1">
                          <a:effectLst/>
                          <a:latin typeface="Cambria Math"/>
                          <a:ea typeface="Calibri"/>
                          <a:cs typeface="Sakkal Majalla"/>
                        </a:rPr>
                        <m:t> </m:t>
                      </m:r>
                      <m:r>
                        <a:rPr lang="en-US" sz="3200" i="1">
                          <a:effectLst/>
                          <a:latin typeface="Cambria Math"/>
                          <a:ea typeface="Calibri"/>
                          <a:cs typeface="Sakkal Majalla"/>
                        </a:rPr>
                        <m:t>𝑟𝑎𝑡𝑖𝑜</m:t>
                      </m:r>
                      <m:r>
                        <a:rPr lang="en-US" sz="3200" i="1">
                          <a:effectLst/>
                          <a:latin typeface="Cambria Math"/>
                          <a:ea typeface="Calibri"/>
                          <a:cs typeface="Sakkal Majalla"/>
                        </a:rPr>
                        <m:t>= </m:t>
                      </m:r>
                      <m:f>
                        <m:fPr>
                          <m:ctrlPr>
                            <a:rPr lang="en-US" sz="3200" i="1">
                              <a:effectLst/>
                              <a:latin typeface="Cambria Math"/>
                              <a:ea typeface="Calibri"/>
                              <a:cs typeface="Sakkal Majalla"/>
                            </a:rPr>
                          </m:ctrlPr>
                        </m:fPr>
                        <m:num>
                          <m:r>
                            <a:rPr lang="en-US" sz="3200" i="1">
                              <a:effectLst/>
                              <a:latin typeface="Cambria Math"/>
                              <a:ea typeface="Calibri"/>
                              <a:cs typeface="Sakkal Majalla"/>
                            </a:rPr>
                            <m:t>𝑐</m:t>
                          </m:r>
                        </m:num>
                        <m:den>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𝑐</m:t>
                              </m:r>
                            </m:e>
                            <m:sub>
                              <m:r>
                                <a:rPr lang="en-US" sz="3200" i="1">
                                  <a:effectLst/>
                                  <a:latin typeface="Cambria Math"/>
                                  <a:ea typeface="Calibri"/>
                                  <a:cs typeface="Sakkal Majalla"/>
                                </a:rPr>
                                <m:t>𝑐</m:t>
                              </m:r>
                            </m:sub>
                          </m:sSub>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𝑐</m:t>
                          </m:r>
                        </m:num>
                        <m:den>
                          <m:r>
                            <a:rPr lang="en-US" sz="3200" i="1">
                              <a:effectLst/>
                              <a:latin typeface="Cambria Math"/>
                              <a:ea typeface="Calibri"/>
                              <a:cs typeface="Sakkal Majalla"/>
                            </a:rPr>
                            <m:t>2</m:t>
                          </m:r>
                          <m:r>
                            <a:rPr lang="en-US" sz="3200" i="1">
                              <a:effectLst/>
                              <a:latin typeface="Cambria Math"/>
                              <a:ea typeface="Calibri"/>
                              <a:cs typeface="Sakkal Majalla"/>
                            </a:rPr>
                            <m:t>𝑚</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𝜔</m:t>
                              </m:r>
                            </m:e>
                            <m:sub>
                              <m:r>
                                <a:rPr lang="en-US" sz="3200" i="1">
                                  <a:effectLst/>
                                  <a:latin typeface="Cambria Math"/>
                                  <a:ea typeface="Calibri"/>
                                  <a:cs typeface="Sakkal Majalla"/>
                                </a:rPr>
                                <m:t>𝑛</m:t>
                              </m:r>
                            </m:sub>
                          </m:sSub>
                        </m:den>
                      </m:f>
                    </m:oMath>
                  </m:oMathPara>
                </a14:m>
                <a:endParaRPr lang="en-US" sz="32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15616" y="1124744"/>
                <a:ext cx="7488832" cy="5175263"/>
              </a:xfrm>
              <a:prstGeom prst="rect">
                <a:avLst/>
              </a:prstGeom>
              <a:blipFill rotWithShape="1">
                <a:blip r:embed="rId2"/>
                <a:stretch>
                  <a:fillRect l="-3176" r="-2117"/>
                </a:stretch>
              </a:blipFill>
            </p:spPr>
            <p:txBody>
              <a:bodyPr/>
              <a:lstStyle/>
              <a:p>
                <a:r>
                  <a:rPr lang="ar-EG">
                    <a:noFill/>
                  </a:rPr>
                  <a:t> </a:t>
                </a:r>
              </a:p>
            </p:txBody>
          </p:sp>
        </mc:Fallback>
      </mc:AlternateContent>
    </p:spTree>
    <p:extLst>
      <p:ext uri="{BB962C8B-B14F-4D97-AF65-F5344CB8AC3E}">
        <p14:creationId xmlns:p14="http://schemas.microsoft.com/office/powerpoint/2010/main" val="1799122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68278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التناقص اللوغاريتمي</a:t>
            </a:r>
            <a:r>
              <a:rPr lang="en-US" sz="3200" b="1" dirty="0">
                <a:solidFill>
                  <a:schemeClr val="tx1"/>
                </a:solidFill>
                <a:effectLst>
                  <a:outerShdw blurRad="38100" dist="38100" dir="2700000" algn="tl">
                    <a:srgbClr val="000000">
                      <a:alpha val="43137"/>
                    </a:srgbClr>
                  </a:outerShdw>
                </a:effectLst>
                <a:cs typeface="Simple Bold Jut Out" pitchFamily="2" charset="-78"/>
              </a:rPr>
              <a:t>Logarithmic Decrement </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980728"/>
                <a:ext cx="7272808" cy="5606791"/>
              </a:xfrm>
              <a:prstGeom prst="rect">
                <a:avLst/>
              </a:prstGeom>
            </p:spPr>
            <p:txBody>
              <a:bodyPr wrap="square">
                <a:spAutoFit/>
              </a:bodyPr>
              <a:lstStyle/>
              <a:p>
                <a:pPr algn="just"/>
                <a:r>
                  <a:rPr lang="ar-EG" sz="3200" dirty="0">
                    <a:latin typeface="Cambria Math"/>
                    <a:ea typeface="Calibri"/>
                    <a:cs typeface="Sakkal Majalla"/>
                  </a:rPr>
                  <a:t>يعرف التناقص اللوغاريتمي بأنه اللوغاريتم الطبيعي لمعامل تناقص السعة الإهتزازية والتي هي عبارة عن النسبة بين سعتين إهتزازيتين متجاورين في نفس الإتجاه للموضع المتوسط </a:t>
                </a:r>
                <a:r>
                  <a:rPr lang="en-US" sz="2800" i="1" dirty="0">
                    <a:effectLst/>
                    <a:latin typeface="Cambria Math"/>
                    <a:ea typeface="Calibri"/>
                    <a:cs typeface="Sakkal Majalla"/>
                  </a:rPr>
                  <a:t>Mean position</a:t>
                </a:r>
                <a:r>
                  <a:rPr lang="ar-EG" sz="3200" dirty="0">
                    <a:effectLst/>
                    <a:latin typeface="Cambria Math"/>
                    <a:ea typeface="Calibri"/>
                    <a:cs typeface="Sakkal Majalla"/>
                  </a:rPr>
                  <a:t> للنظام الإهتزازي. ومن الشكل </a:t>
                </a:r>
                <a:r>
                  <a:rPr lang="ar-EG" sz="2800" dirty="0" smtClean="0">
                    <a:effectLst/>
                    <a:latin typeface="Cambria Math"/>
                    <a:ea typeface="Calibri"/>
                    <a:cs typeface="Sakkal Majalla"/>
                  </a:rPr>
                  <a:t>السابق </a:t>
                </a:r>
                <a:r>
                  <a:rPr lang="ar-EG" sz="3200" dirty="0" smtClean="0">
                    <a:effectLst/>
                    <a:latin typeface="Cambria Math"/>
                    <a:ea typeface="Calibri"/>
                    <a:cs typeface="Sakkal Majalla"/>
                  </a:rPr>
                  <a:t>إذا </a:t>
                </a:r>
                <a:r>
                  <a:rPr lang="ar-EG" sz="3200" dirty="0">
                    <a:effectLst/>
                    <a:latin typeface="Cambria Math"/>
                    <a:ea typeface="Calibri"/>
                    <a:cs typeface="Sakkal Majalla"/>
                  </a:rPr>
                  <a:t>كانت </a:t>
                </a:r>
                <a:r>
                  <a:rPr lang="en-US" sz="2800" dirty="0">
                    <a:effectLst/>
                    <a:latin typeface="Cambria Math"/>
                    <a:ea typeface="Calibri"/>
                    <a:cs typeface="Sakkal Majalla"/>
                  </a:rPr>
                  <a:t>(x</a:t>
                </a:r>
                <a:r>
                  <a:rPr lang="en-US" sz="2800" baseline="-25000" dirty="0">
                    <a:effectLst/>
                    <a:latin typeface="Cambria Math"/>
                    <a:ea typeface="Calibri"/>
                    <a:cs typeface="Sakkal Majalla"/>
                  </a:rPr>
                  <a:t>1</a:t>
                </a:r>
                <a:r>
                  <a:rPr lang="en-US" sz="2800" dirty="0">
                    <a:effectLst/>
                    <a:latin typeface="Cambria Math"/>
                    <a:ea typeface="Calibri"/>
                    <a:cs typeface="Sakkal Majalla"/>
                  </a:rPr>
                  <a:t> and x</a:t>
                </a:r>
                <a:r>
                  <a:rPr lang="en-US" sz="2800" baseline="-25000" dirty="0">
                    <a:effectLst/>
                    <a:latin typeface="Cambria Math"/>
                    <a:ea typeface="Calibri"/>
                    <a:cs typeface="Sakkal Majalla"/>
                  </a:rPr>
                  <a:t>2</a:t>
                </a:r>
                <a:r>
                  <a:rPr lang="en-US" sz="2800" dirty="0">
                    <a:effectLst/>
                    <a:latin typeface="Cambria Math"/>
                    <a:ea typeface="Calibri"/>
                    <a:cs typeface="Sakkal Majalla"/>
                  </a:rPr>
                  <a:t>)</a:t>
                </a:r>
                <a:r>
                  <a:rPr lang="en-US" sz="2800" dirty="0">
                    <a:effectLst/>
                    <a:latin typeface="Sakkal Majalla"/>
                    <a:ea typeface="Calibri"/>
                    <a:cs typeface="Sakkal Majalla"/>
                  </a:rPr>
                  <a:t> </a:t>
                </a:r>
                <a:r>
                  <a:rPr lang="ar-EG" sz="3200" dirty="0">
                    <a:effectLst/>
                    <a:latin typeface="Cambria Math"/>
                    <a:ea typeface="Calibri"/>
                    <a:cs typeface="Sakkal Majalla"/>
                  </a:rPr>
                  <a:t>هما سعتين إهتزازيتين متجاورتين وفي نفس الإتجاه للموضع المتوسط فإن تناقص السعة الإهتزازية يحسب كما يلي:</a:t>
                </a:r>
                <a:endParaRPr lang="en-US" sz="3200" dirty="0">
                  <a:effectLst/>
                  <a:latin typeface="Cambria Math"/>
                  <a:ea typeface="Calibri"/>
                  <a:cs typeface="Sakkal Majalla"/>
                </a:endParaRPr>
              </a:p>
              <a:p>
                <a:pPr algn="l" rtl="0">
                  <a:spcAft>
                    <a:spcPts val="0"/>
                  </a:spcAft>
                </a:pPr>
                <a14:m>
                  <m:oMathPara xmlns:m="http://schemas.openxmlformats.org/officeDocument/2006/math">
                    <m:oMathParaPr>
                      <m:jc m:val="centerGroup"/>
                    </m:oMathParaPr>
                    <m:oMath xmlns:m="http://schemas.openxmlformats.org/officeDocument/2006/math">
                      <m:f>
                        <m:fPr>
                          <m:ctrlPr>
                            <a:rPr lang="en-US" sz="3200" i="1">
                              <a:effectLst/>
                              <a:latin typeface="Cambria Math"/>
                              <a:ea typeface="Calibri"/>
                              <a:cs typeface="Sakkal Majalla"/>
                            </a:rPr>
                          </m:ctrlPr>
                        </m:fPr>
                        <m:num>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𝑥</m:t>
                              </m:r>
                            </m:e>
                            <m:sub>
                              <m:r>
                                <a:rPr lang="en-US" sz="3200" i="1">
                                  <a:effectLst/>
                                  <a:latin typeface="Cambria Math"/>
                                  <a:ea typeface="Calibri"/>
                                  <a:cs typeface="Sakkal Majalla"/>
                                </a:rPr>
                                <m:t>1</m:t>
                              </m:r>
                            </m:sub>
                          </m:sSub>
                        </m:num>
                        <m:den>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𝑥</m:t>
                              </m:r>
                            </m:e>
                            <m:sub>
                              <m:r>
                                <a:rPr lang="en-US" sz="3200" i="1">
                                  <a:effectLst/>
                                  <a:latin typeface="Cambria Math"/>
                                  <a:ea typeface="Calibri"/>
                                  <a:cs typeface="Sakkal Majalla"/>
                                </a:rPr>
                                <m:t>2</m:t>
                              </m:r>
                            </m:sub>
                          </m:sSub>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𝐴</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𝑒</m:t>
                              </m:r>
                            </m:e>
                            <m:sup>
                              <m:r>
                                <a:rPr lang="en-US" sz="3200" i="1">
                                  <a:effectLst/>
                                  <a:latin typeface="Cambria Math"/>
                                  <a:ea typeface="Calibri"/>
                                  <a:cs typeface="Sakkal Majalla"/>
                                </a:rPr>
                                <m:t>−</m:t>
                              </m:r>
                              <m:r>
                                <a:rPr lang="en-US" sz="3200" i="1">
                                  <a:effectLst/>
                                  <a:latin typeface="Cambria Math"/>
                                  <a:ea typeface="Calibri"/>
                                  <a:cs typeface="Sakkal Majalla"/>
                                </a:rPr>
                                <m:t>𝑎𝑡</m:t>
                              </m:r>
                            </m:sup>
                          </m:sSup>
                        </m:num>
                        <m:den>
                          <m:r>
                            <a:rPr lang="en-US" sz="3200" i="1">
                              <a:effectLst/>
                              <a:latin typeface="Cambria Math"/>
                              <a:ea typeface="Calibri"/>
                              <a:cs typeface="Sakkal Majalla"/>
                            </a:rPr>
                            <m:t>𝐴</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𝑒</m:t>
                              </m:r>
                            </m:e>
                            <m:sup>
                              <m:r>
                                <a:rPr lang="en-US" sz="3200" i="1">
                                  <a:effectLst/>
                                  <a:latin typeface="Cambria Math"/>
                                  <a:ea typeface="Calibri"/>
                                  <a:cs typeface="Sakkal Majalla"/>
                                </a:rPr>
                                <m:t>−</m:t>
                              </m:r>
                              <m:r>
                                <a:rPr lang="en-US" sz="3200" i="1">
                                  <a:effectLst/>
                                  <a:latin typeface="Cambria Math"/>
                                  <a:ea typeface="Calibri"/>
                                  <a:cs typeface="Sakkal Majalla"/>
                                </a:rPr>
                                <m:t>𝑎</m:t>
                              </m:r>
                              <m:d>
                                <m:dPr>
                                  <m:ctrlPr>
                                    <a:rPr lang="en-US" sz="3200" i="1">
                                      <a:effectLst/>
                                      <a:latin typeface="Cambria Math"/>
                                      <a:ea typeface="Calibri"/>
                                      <a:cs typeface="Sakkal Majalla"/>
                                    </a:rPr>
                                  </m:ctrlPr>
                                </m:dPr>
                                <m:e>
                                  <m:r>
                                    <a:rPr lang="en-US" sz="3200" i="1">
                                      <a:effectLst/>
                                      <a:latin typeface="Cambria Math"/>
                                      <a:ea typeface="Calibri"/>
                                      <a:cs typeface="Sakkal Majalla"/>
                                    </a:rPr>
                                    <m:t>𝑡</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𝑝</m:t>
                                      </m:r>
                                    </m:sub>
                                  </m:sSub>
                                </m:e>
                              </m:d>
                            </m:sup>
                          </m:sSup>
                        </m:den>
                      </m:f>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𝑒</m:t>
                          </m:r>
                        </m:e>
                        <m:sup>
                          <m:r>
                            <a:rPr lang="en-US" sz="3200" i="1">
                              <a:effectLst/>
                              <a:latin typeface="Cambria Math"/>
                              <a:ea typeface="Calibri"/>
                              <a:cs typeface="Sakkal Majalla"/>
                            </a:rPr>
                            <m:t>𝑎</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𝑝</m:t>
                              </m:r>
                            </m:sub>
                          </m:sSub>
                        </m:sup>
                      </m:sSup>
                      <m:r>
                        <a:rPr lang="en-US" sz="3200" i="1">
                          <a:effectLst/>
                          <a:latin typeface="Cambria Math"/>
                          <a:ea typeface="Calibri"/>
                          <a:cs typeface="Sakkal Majalla"/>
                        </a:rPr>
                        <m:t>=</m:t>
                      </m:r>
                      <m:r>
                        <a:rPr lang="en-US" sz="3200" i="1">
                          <a:effectLst/>
                          <a:latin typeface="Cambria Math"/>
                          <a:ea typeface="Calibri"/>
                          <a:cs typeface="Sakkal Majalla"/>
                        </a:rPr>
                        <m:t>𝑐𝑜𝑛𝑠𝑡𝑎𝑛𝑡</m:t>
                      </m:r>
                    </m:oMath>
                  </m:oMathPara>
                </a14:m>
                <a:endParaRPr lang="en-US" sz="3200" dirty="0">
                  <a:effectLst/>
                  <a:latin typeface="Cambria Math"/>
                  <a:ea typeface="Calibri"/>
                  <a:cs typeface="Sakkal Majalla"/>
                </a:endParaRPr>
              </a:p>
              <a:p>
                <a:r>
                  <a:rPr lang="ar-EG" sz="3200" dirty="0" smtClean="0">
                    <a:effectLst/>
                    <a:latin typeface="Cambria Math"/>
                    <a:ea typeface="Times New Roman"/>
                    <a:cs typeface="Sakkal Majalla"/>
                  </a:rPr>
                  <a:t>حيث</a:t>
                </a:r>
                <a:r>
                  <a:rPr lang="ar-EG" sz="3200" dirty="0">
                    <a:effectLst/>
                    <a:latin typeface="Cambria Math"/>
                    <a:ea typeface="Times New Roman"/>
                    <a:cs typeface="Sakkal Majalla"/>
                  </a:rPr>
                  <a:t>: </a:t>
                </a:r>
                <a:r>
                  <a:rPr lang="en-US" sz="3200" dirty="0">
                    <a:effectLst/>
                    <a:latin typeface="Cambria Math"/>
                    <a:ea typeface="Times New Roman"/>
                    <a:cs typeface="Sakkal Majalla"/>
                  </a:rPr>
                  <a:t>t</a:t>
                </a:r>
                <a:r>
                  <a:rPr lang="en-US" sz="3200" baseline="-25000" dirty="0">
                    <a:effectLst/>
                    <a:latin typeface="Cambria Math"/>
                    <a:ea typeface="Times New Roman"/>
                    <a:cs typeface="Sakkal Majalla"/>
                  </a:rPr>
                  <a:t>p</a:t>
                </a:r>
                <a:r>
                  <a:rPr lang="ar-EG" sz="3200" dirty="0">
                    <a:effectLst/>
                    <a:latin typeface="Cambria Math"/>
                    <a:ea typeface="Times New Roman"/>
                    <a:cs typeface="Sakkal Majalla"/>
                  </a:rPr>
                  <a:t> = زمن الدورة الإهتزازية أو الفرق في الزمن بين السعتين الإهتزازيتين المتجاورتين.</a:t>
                </a:r>
                <a:endParaRPr lang="en-US" sz="32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331640" y="980728"/>
                <a:ext cx="7272808" cy="5606791"/>
              </a:xfrm>
              <a:prstGeom prst="rect">
                <a:avLst/>
              </a:prstGeom>
              <a:blipFill rotWithShape="1">
                <a:blip r:embed="rId2"/>
                <a:stretch>
                  <a:fillRect l="-3353" t="-1413" r="-2179" b="-3043"/>
                </a:stretch>
              </a:blipFill>
            </p:spPr>
            <p:txBody>
              <a:bodyPr/>
              <a:lstStyle/>
              <a:p>
                <a:r>
                  <a:rPr lang="ar-EG">
                    <a:noFill/>
                  </a:rPr>
                  <a:t> </a:t>
                </a:r>
              </a:p>
            </p:txBody>
          </p:sp>
        </mc:Fallback>
      </mc:AlternateContent>
    </p:spTree>
    <p:extLst>
      <p:ext uri="{BB962C8B-B14F-4D97-AF65-F5344CB8AC3E}">
        <p14:creationId xmlns:p14="http://schemas.microsoft.com/office/powerpoint/2010/main" val="1389664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68278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التناقص اللوغاريتمي</a:t>
            </a:r>
            <a:r>
              <a:rPr lang="en-US" sz="3200" b="1" dirty="0">
                <a:solidFill>
                  <a:schemeClr val="tx1"/>
                </a:solidFill>
                <a:effectLst>
                  <a:outerShdw blurRad="38100" dist="38100" dir="2700000" algn="tl">
                    <a:srgbClr val="000000">
                      <a:alpha val="43137"/>
                    </a:srgbClr>
                  </a:outerShdw>
                </a:effectLst>
                <a:cs typeface="Simple Bold Jut Out" pitchFamily="2" charset="-78"/>
              </a:rPr>
              <a:t>Logarithmic Decrement </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043608" y="1052736"/>
                <a:ext cx="7920880" cy="5417445"/>
              </a:xfrm>
              <a:prstGeom prst="rect">
                <a:avLst/>
              </a:prstGeom>
            </p:spPr>
            <p:txBody>
              <a:bodyPr wrap="square">
                <a:spAutoFit/>
              </a:bodyPr>
              <a:lstStyle/>
              <a:p>
                <a:pPr>
                  <a:lnSpc>
                    <a:spcPct val="120000"/>
                  </a:lnSpc>
                </a:pPr>
                <a:r>
                  <a:rPr lang="ar-EG" sz="2800" dirty="0">
                    <a:latin typeface="Cambria Math"/>
                    <a:ea typeface="Times New Roman"/>
                    <a:cs typeface="Sakkal Majalla"/>
                  </a:rPr>
                  <a:t>وطبقا لتعريف التناقص اللوغاريتمي فإن:</a:t>
                </a:r>
                <a:endParaRPr lang="en-US" sz="2800" dirty="0">
                  <a:effectLst/>
                  <a:latin typeface="Cambria Math"/>
                  <a:ea typeface="Calibri"/>
                  <a:cs typeface="Sakkal Majalla"/>
                </a:endParaRPr>
              </a:p>
              <a:p>
                <a:pPr algn="l" rtl="0">
                  <a:lnSpc>
                    <a:spcPct val="120000"/>
                  </a:lnSpc>
                  <a:spcAft>
                    <a:spcPts val="0"/>
                  </a:spcAft>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𝛿</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𝑙𝑜𝑔</m:t>
                          </m:r>
                        </m:fName>
                        <m:e>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𝑥</m:t>
                                      </m:r>
                                    </m:e>
                                    <m:sub>
                                      <m:r>
                                        <a:rPr lang="en-US" sz="2400" i="1">
                                          <a:effectLst/>
                                          <a:latin typeface="Cambria Math"/>
                                          <a:ea typeface="Calibri"/>
                                          <a:cs typeface="Sakkal Majalla"/>
                                        </a:rPr>
                                        <m:t>1</m:t>
                                      </m:r>
                                    </m:sub>
                                  </m:sSub>
                                </m:num>
                                <m:den>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𝑥</m:t>
                                      </m:r>
                                    </m:e>
                                    <m:sub>
                                      <m:r>
                                        <a:rPr lang="en-US" sz="2400" i="1">
                                          <a:effectLst/>
                                          <a:latin typeface="Cambria Math"/>
                                          <a:ea typeface="Calibri"/>
                                          <a:cs typeface="Sakkal Majalla"/>
                                        </a:rPr>
                                        <m:t>2</m:t>
                                      </m:r>
                                    </m:sub>
                                  </m:sSub>
                                </m:den>
                              </m:f>
                            </m:e>
                          </m:d>
                        </m:e>
                      </m:func>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𝑙𝑜𝑔</m:t>
                          </m:r>
                        </m:fName>
                        <m:e>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𝑒</m:t>
                              </m:r>
                            </m:e>
                            <m:sup>
                              <m:r>
                                <a:rPr lang="en-US" sz="2400" i="1">
                                  <a:effectLst/>
                                  <a:latin typeface="Cambria Math"/>
                                  <a:ea typeface="Calibri"/>
                                  <a:cs typeface="Sakkal Majalla"/>
                                </a:rPr>
                                <m:t>𝑎</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𝑡</m:t>
                                  </m:r>
                                </m:e>
                                <m:sub>
                                  <m:r>
                                    <a:rPr lang="en-US" sz="2400" i="1">
                                      <a:effectLst/>
                                      <a:latin typeface="Cambria Math"/>
                                      <a:ea typeface="Calibri"/>
                                      <a:cs typeface="Sakkal Majalla"/>
                                    </a:rPr>
                                    <m:t>𝑝</m:t>
                                  </m:r>
                                </m:sub>
                              </m:sSub>
                            </m:sup>
                          </m:sSup>
                        </m:e>
                      </m:func>
                    </m:oMath>
                  </m:oMathPara>
                </a14:m>
                <a:endParaRPr lang="en-US" sz="2400" dirty="0">
                  <a:effectLst/>
                  <a:latin typeface="Cambria Math"/>
                  <a:ea typeface="Calibri"/>
                  <a:cs typeface="Sakkal Majalla"/>
                </a:endParaRPr>
              </a:p>
              <a:p>
                <a:pPr algn="l" rtl="0">
                  <a:lnSpc>
                    <a:spcPct val="120000"/>
                  </a:lnSpc>
                  <a:spcAft>
                    <a:spcPts val="0"/>
                  </a:spcAft>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𝛿</m:t>
                      </m:r>
                      <m:r>
                        <a:rPr lang="en-US" sz="2400" i="1">
                          <a:effectLst/>
                          <a:latin typeface="Cambria Math"/>
                          <a:ea typeface="Calibri"/>
                          <a:cs typeface="Sakkal Majalla"/>
                        </a:rPr>
                        <m:t>=</m:t>
                      </m:r>
                      <m:r>
                        <a:rPr lang="en-US" sz="2400" i="1">
                          <a:effectLst/>
                          <a:latin typeface="Cambria Math"/>
                          <a:ea typeface="Calibri"/>
                          <a:cs typeface="Sakkal Majalla"/>
                        </a:rPr>
                        <m:t>𝑙𝑜𝑔</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𝑒</m:t>
                          </m:r>
                        </m:fName>
                        <m:e>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𝑥</m:t>
                                      </m:r>
                                    </m:e>
                                    <m:sub>
                                      <m:r>
                                        <a:rPr lang="en-US" sz="2400" i="1">
                                          <a:effectLst/>
                                          <a:latin typeface="Cambria Math"/>
                                          <a:ea typeface="Calibri"/>
                                          <a:cs typeface="Sakkal Majalla"/>
                                        </a:rPr>
                                        <m:t>1</m:t>
                                      </m:r>
                                    </m:sub>
                                  </m:sSub>
                                </m:num>
                                <m:den>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𝑥</m:t>
                                      </m:r>
                                    </m:e>
                                    <m:sub>
                                      <m:r>
                                        <a:rPr lang="en-US" sz="2400" i="1">
                                          <a:effectLst/>
                                          <a:latin typeface="Cambria Math"/>
                                          <a:ea typeface="Calibri"/>
                                          <a:cs typeface="Sakkal Majalla"/>
                                        </a:rPr>
                                        <m:t>2</m:t>
                                      </m:r>
                                    </m:sub>
                                  </m:sSub>
                                </m:den>
                              </m:f>
                            </m:e>
                          </m:d>
                        </m:e>
                      </m:func>
                      <m:r>
                        <a:rPr lang="en-US" sz="2400" i="1">
                          <a:effectLst/>
                          <a:latin typeface="Cambria Math"/>
                          <a:ea typeface="Calibri"/>
                          <a:cs typeface="Sakkal Majalla"/>
                        </a:rPr>
                        <m:t>=</m:t>
                      </m:r>
                      <m:r>
                        <a:rPr lang="en-US" sz="2400" i="1">
                          <a:effectLst/>
                          <a:latin typeface="Cambria Math"/>
                          <a:ea typeface="Calibri"/>
                          <a:cs typeface="Sakkal Majalla"/>
                        </a:rPr>
                        <m:t>𝑎</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𝑡</m:t>
                          </m:r>
                        </m:e>
                        <m:sub>
                          <m:r>
                            <a:rPr lang="en-US" sz="2400" i="1">
                              <a:effectLst/>
                              <a:latin typeface="Cambria Math"/>
                              <a:ea typeface="Calibri"/>
                              <a:cs typeface="Sakkal Majalla"/>
                            </a:rPr>
                            <m:t>𝑝</m:t>
                          </m:r>
                        </m:sub>
                      </m:sSub>
                    </m:oMath>
                  </m:oMathPara>
                </a14:m>
                <a:endParaRPr lang="en-US" sz="2400" dirty="0" smtClean="0">
                  <a:effectLst/>
                  <a:latin typeface="Cambria Math"/>
                  <a:ea typeface="Calibri"/>
                  <a:cs typeface="Sakkal Majalla"/>
                </a:endParaRPr>
              </a:p>
              <a:p>
                <a:pPr>
                  <a:lnSpc>
                    <a:spcPct val="120000"/>
                  </a:lnSpc>
                </a:pPr>
                <a:r>
                  <a:rPr lang="ar-EG" sz="2800" dirty="0">
                    <a:effectLst/>
                    <a:latin typeface="Cambria Math"/>
                    <a:ea typeface="Calibri"/>
                    <a:cs typeface="Sakkal Majalla"/>
                  </a:rPr>
                  <a:t>وباستخدام أسس اللوغاريتمات والمعادلات الرياضية لكلا من التردد الدائري </a:t>
                </a:r>
                <a14:m>
                  <m:oMath xmlns:m="http://schemas.openxmlformats.org/officeDocument/2006/math">
                    <m:d>
                      <m:dPr>
                        <m:ctrlPr>
                          <a:rPr lang="en-US" sz="2800" i="1">
                            <a:effectLst/>
                            <a:latin typeface="Cambria Math"/>
                            <a:ea typeface="Calibri"/>
                            <a:cs typeface="Cambria Math"/>
                          </a:rPr>
                        </m:ctrlPr>
                      </m:dPr>
                      <m:e>
                        <m:sSub>
                          <m:sSubPr>
                            <m:ctrlPr>
                              <a:rPr lang="en-US" sz="2800" i="1">
                                <a:effectLst/>
                                <a:latin typeface="Cambria Math"/>
                                <a:ea typeface="Calibri"/>
                                <a:cs typeface="Cambria Math"/>
                              </a:rPr>
                            </m:ctrlPr>
                          </m:sSubPr>
                          <m:e>
                            <m:r>
                              <a:rPr lang="ar-EG" sz="2800" i="1">
                                <a:effectLst/>
                                <a:latin typeface="Cambria Math"/>
                                <a:ea typeface="Calibri"/>
                                <a:cs typeface="Cambria Math"/>
                              </a:rPr>
                              <m:t>𝜔</m:t>
                            </m:r>
                          </m:e>
                          <m:sub>
                            <m:r>
                              <a:rPr lang="en-US" sz="2800" i="1">
                                <a:effectLst/>
                                <a:latin typeface="Cambria Math"/>
                                <a:ea typeface="Calibri"/>
                                <a:cs typeface="Cambria Math"/>
                              </a:rPr>
                              <m:t>𝑛</m:t>
                            </m:r>
                          </m:sub>
                        </m:sSub>
                      </m:e>
                    </m:d>
                  </m:oMath>
                </a14:m>
                <a:r>
                  <a:rPr lang="ar-EG" sz="2800" dirty="0">
                    <a:effectLst/>
                    <a:latin typeface="Cambria Math"/>
                    <a:ea typeface="Calibri"/>
                    <a:cs typeface="Sakkal Majalla"/>
                  </a:rPr>
                  <a:t> وتردد الكبت </a:t>
                </a:r>
                <a14:m>
                  <m:oMath xmlns:m="http://schemas.openxmlformats.org/officeDocument/2006/math">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ar-EG" sz="2800" i="1">
                                <a:effectLst/>
                                <a:latin typeface="Cambria Math"/>
                                <a:ea typeface="Calibri"/>
                                <a:cs typeface="Cambria Math"/>
                              </a:rPr>
                              <m:t>𝜔</m:t>
                            </m:r>
                          </m:e>
                          <m:sub>
                            <m:r>
                              <a:rPr lang="en-US" sz="2800" i="1">
                                <a:effectLst/>
                                <a:latin typeface="Cambria Math"/>
                                <a:ea typeface="Calibri"/>
                                <a:cs typeface="Sakkal Majalla"/>
                              </a:rPr>
                              <m:t>𝑑</m:t>
                            </m:r>
                          </m:sub>
                        </m:sSub>
                      </m:e>
                    </m:d>
                  </m:oMath>
                </a14:m>
                <a:r>
                  <a:rPr lang="en-US" sz="2800" dirty="0">
                    <a:effectLst/>
                    <a:latin typeface="Sakkal Majalla"/>
                    <a:ea typeface="Calibri"/>
                    <a:cs typeface="Sakkal Majalla"/>
                  </a:rPr>
                  <a:t> </a:t>
                </a:r>
                <a:r>
                  <a:rPr lang="ar-EG" sz="2800" dirty="0">
                    <a:effectLst/>
                    <a:latin typeface="Sakkal Majalla"/>
                    <a:ea typeface="Calibri"/>
                    <a:cs typeface="Sakkal Majalla"/>
                  </a:rPr>
                  <a:t> وزمن الدورة الإهتزازية </a:t>
                </a:r>
                <a14:m>
                  <m:oMath xmlns:m="http://schemas.openxmlformats.org/officeDocument/2006/math">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Times New Roman"/>
                              </a:rPr>
                              <m:t>𝑡</m:t>
                            </m:r>
                          </m:e>
                          <m:sub>
                            <m:r>
                              <a:rPr lang="en-US" sz="2800" i="1">
                                <a:effectLst/>
                                <a:latin typeface="Cambria Math"/>
                                <a:ea typeface="Calibri"/>
                                <a:cs typeface="Sakkal Majalla"/>
                              </a:rPr>
                              <m:t>𝑝</m:t>
                            </m:r>
                          </m:sub>
                        </m:sSub>
                      </m:e>
                    </m:d>
                  </m:oMath>
                </a14:m>
                <a:r>
                  <a:rPr lang="en-US" sz="2800" dirty="0">
                    <a:effectLst/>
                    <a:latin typeface="Sakkal Majalla"/>
                    <a:ea typeface="Calibri"/>
                    <a:cs typeface="Sakkal Majalla"/>
                  </a:rPr>
                  <a:t> </a:t>
                </a:r>
                <a:r>
                  <a:rPr lang="ar-EG" sz="2800" dirty="0">
                    <a:effectLst/>
                    <a:latin typeface="Sakkal Majalla"/>
                    <a:ea typeface="Calibri"/>
                    <a:cs typeface="Sakkal Majalla"/>
                  </a:rPr>
                  <a:t> نحصل على الصيغة التالية للتناقص اللوغاريتمي:</a:t>
                </a:r>
                <a:endParaRPr lang="en-US" sz="2800" dirty="0">
                  <a:effectLst/>
                  <a:latin typeface="Cambria Math"/>
                  <a:ea typeface="Calibri"/>
                  <a:cs typeface="Sakkal Majalla"/>
                </a:endParaRPr>
              </a:p>
              <a:p>
                <a:pPr algn="l" rtl="0">
                  <a:lnSpc>
                    <a:spcPct val="120000"/>
                  </a:lnSpc>
                  <a:spcAft>
                    <a:spcPts val="0"/>
                  </a:spcAf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𝛿</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2</m:t>
                          </m:r>
                          <m:r>
                            <a:rPr lang="en-US" sz="2800" i="1">
                              <a:effectLst/>
                              <a:latin typeface="Cambria Math"/>
                              <a:ea typeface="Calibri"/>
                              <a:cs typeface="Sakkal Majalla"/>
                            </a:rPr>
                            <m:t>𝜋</m:t>
                          </m:r>
                          <m:r>
                            <a:rPr lang="en-US" sz="2800" i="1">
                              <a:effectLst/>
                              <a:latin typeface="Cambria Math"/>
                              <a:ea typeface="Calibri"/>
                              <a:cs typeface="Sakkal Majalla"/>
                            </a:rPr>
                            <m:t>×</m:t>
                          </m:r>
                          <m:r>
                            <a:rPr lang="en-US" sz="2800" i="1">
                              <a:effectLst/>
                              <a:latin typeface="Cambria Math"/>
                              <a:ea typeface="Calibri"/>
                              <a:cs typeface="Sakkal Majalla"/>
                            </a:rPr>
                            <m:t>𝑐</m:t>
                          </m:r>
                        </m:num>
                        <m:den>
                          <m:rad>
                            <m:radPr>
                              <m:degHide m:val="on"/>
                              <m:ctrlPr>
                                <a:rPr lang="en-US" sz="2800" i="1">
                                  <a:effectLst/>
                                  <a:latin typeface="Cambria Math"/>
                                  <a:ea typeface="Calibri"/>
                                  <a:cs typeface="Sakkal Majalla"/>
                                </a:rPr>
                              </m:ctrlPr>
                            </m:radPr>
                            <m:deg/>
                            <m:e>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𝑐</m:t>
                                          </m:r>
                                        </m:e>
                                        <m:sub>
                                          <m:r>
                                            <a:rPr lang="en-US" sz="2800" i="1">
                                              <a:effectLst/>
                                              <a:latin typeface="Cambria Math"/>
                                              <a:ea typeface="Calibri"/>
                                              <a:cs typeface="Sakkal Majalla"/>
                                            </a:rPr>
                                            <m:t>𝑐</m:t>
                                          </m:r>
                                        </m:sub>
                                      </m:sSub>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𝑐</m:t>
                                  </m:r>
                                </m:e>
                                <m:sup>
                                  <m:r>
                                    <a:rPr lang="en-US" sz="2800" i="1">
                                      <a:effectLst/>
                                      <a:latin typeface="Cambria Math"/>
                                      <a:ea typeface="Calibri"/>
                                      <a:cs typeface="Sakkal Majalla"/>
                                    </a:rPr>
                                    <m:t>2</m:t>
                                  </m:r>
                                </m:sup>
                              </m:sSup>
                            </m:e>
                          </m:rad>
                        </m:den>
                      </m:f>
                    </m:oMath>
                  </m:oMathPara>
                </a14:m>
                <a:endParaRPr lang="en-US" sz="2800" dirty="0" smtClean="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043608" y="1052736"/>
                <a:ext cx="7920880" cy="5417445"/>
              </a:xfrm>
              <a:prstGeom prst="rect">
                <a:avLst/>
              </a:prstGeom>
              <a:blipFill rotWithShape="1">
                <a:blip r:embed="rId2"/>
                <a:stretch>
                  <a:fillRect r="-1538"/>
                </a:stretch>
              </a:blipFill>
            </p:spPr>
            <p:txBody>
              <a:bodyPr/>
              <a:lstStyle/>
              <a:p>
                <a:r>
                  <a:rPr lang="ar-EG">
                    <a:noFill/>
                  </a:rPr>
                  <a:t> </a:t>
                </a:r>
              </a:p>
            </p:txBody>
          </p:sp>
        </mc:Fallback>
      </mc:AlternateContent>
    </p:spTree>
    <p:extLst>
      <p:ext uri="{BB962C8B-B14F-4D97-AF65-F5344CB8AC3E}">
        <p14:creationId xmlns:p14="http://schemas.microsoft.com/office/powerpoint/2010/main" val="2481354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68278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التناقص اللوغاريتمي</a:t>
            </a:r>
            <a:r>
              <a:rPr lang="en-US" sz="3200" b="1" dirty="0">
                <a:solidFill>
                  <a:schemeClr val="tx1"/>
                </a:solidFill>
                <a:effectLst>
                  <a:outerShdw blurRad="38100" dist="38100" dir="2700000" algn="tl">
                    <a:srgbClr val="000000">
                      <a:alpha val="43137"/>
                    </a:srgbClr>
                  </a:outerShdw>
                </a:effectLst>
                <a:cs typeface="Simple Bold Jut Out" pitchFamily="2" charset="-78"/>
              </a:rPr>
              <a:t>Logarithmic Decrement </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01460" y="1196752"/>
                <a:ext cx="7704856" cy="5091907"/>
              </a:xfrm>
              <a:prstGeom prst="rect">
                <a:avLst/>
              </a:prstGeom>
            </p:spPr>
            <p:txBody>
              <a:bodyPr wrap="square">
                <a:spAutoFit/>
              </a:bodyPr>
              <a:lstStyle/>
              <a:p>
                <a:pPr>
                  <a:lnSpc>
                    <a:spcPct val="140000"/>
                  </a:lnSpc>
                </a:pPr>
                <a:r>
                  <a:rPr lang="ar-EG" sz="2800" dirty="0" smtClean="0">
                    <a:effectLst/>
                    <a:latin typeface="Cambria Math"/>
                    <a:ea typeface="Calibri"/>
                    <a:cs typeface="Sakkal Majalla"/>
                  </a:rPr>
                  <a:t>وبشكل </a:t>
                </a:r>
                <a:r>
                  <a:rPr lang="ar-EG" sz="2800" dirty="0">
                    <a:effectLst/>
                    <a:latin typeface="Cambria Math"/>
                    <a:ea typeface="Calibri"/>
                    <a:cs typeface="Sakkal Majalla"/>
                  </a:rPr>
                  <a:t>عام فإن كلا من تناقص السعة الإهتزازية والتناقص اللوغاريتمي يقدرا كما يلي:</a:t>
                </a:r>
                <a:endParaRPr lang="en-US" sz="2800" dirty="0">
                  <a:effectLst/>
                  <a:latin typeface="Cambria Math"/>
                  <a:ea typeface="Calibri"/>
                  <a:cs typeface="Sakkal Majalla"/>
                </a:endParaRPr>
              </a:p>
              <a:p>
                <a:pPr marL="342900" lvl="0" indent="-342900">
                  <a:lnSpc>
                    <a:spcPct val="140000"/>
                  </a:lnSpc>
                  <a:buSzPts val="1800"/>
                  <a:buFont typeface="Sakkal Majalla"/>
                  <a:buAutoNum type="arabicPeriod"/>
                </a:pPr>
                <a:r>
                  <a:rPr lang="ar-EG" sz="2800" dirty="0">
                    <a:effectLst/>
                    <a:latin typeface="Cambria Math"/>
                    <a:ea typeface="Calibri"/>
                    <a:cs typeface="Sakkal Majalla"/>
                  </a:rPr>
                  <a:t>تناقص السعة الإهتزازية</a:t>
                </a:r>
                <a:endParaRPr lang="en-US" sz="2800" dirty="0">
                  <a:effectLst/>
                  <a:latin typeface="Cambria Math"/>
                  <a:ea typeface="Calibri"/>
                  <a:cs typeface="Sakkal Majalla"/>
                </a:endParaRPr>
              </a:p>
              <a:p>
                <a:pPr algn="l" rtl="0">
                  <a:lnSpc>
                    <a:spcPct val="140000"/>
                  </a:lnSpc>
                  <a:spcAft>
                    <a:spcPts val="0"/>
                  </a:spcAft>
                </a:pPr>
                <a14:m>
                  <m:oMathPara xmlns:m="http://schemas.openxmlformats.org/officeDocument/2006/math">
                    <m:oMathParaPr>
                      <m:jc m:val="centerGroup"/>
                    </m:oMathParaPr>
                    <m:oMath xmlns:m="http://schemas.openxmlformats.org/officeDocument/2006/math">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1</m:t>
                              </m:r>
                            </m:sub>
                          </m:sSub>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2</m:t>
                              </m:r>
                            </m:sub>
                          </m:sSub>
                        </m:den>
                      </m:f>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2</m:t>
                              </m:r>
                            </m:sub>
                          </m:sSub>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3</m:t>
                              </m:r>
                            </m:sub>
                          </m:sSub>
                        </m:den>
                      </m:f>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3</m:t>
                              </m:r>
                            </m:sub>
                          </m:sSub>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4</m:t>
                              </m:r>
                            </m:sub>
                          </m:sSub>
                        </m:den>
                      </m:f>
                      <m:r>
                        <a:rPr lang="en-US" sz="2800" i="1">
                          <a:effectLst/>
                          <a:latin typeface="Cambria Math"/>
                          <a:ea typeface="Calibri"/>
                          <a:cs typeface="Sakkal Majalla"/>
                        </a:rPr>
                        <m:t>=…  </m:t>
                      </m:r>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𝑛</m:t>
                              </m:r>
                            </m:sub>
                          </m:sSub>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𝑛</m:t>
                              </m:r>
                              <m:r>
                                <a:rPr lang="en-US" sz="2800" i="1">
                                  <a:effectLst/>
                                  <a:latin typeface="Cambria Math"/>
                                  <a:ea typeface="Calibri"/>
                                  <a:cs typeface="Sakkal Majalla"/>
                                </a:rPr>
                                <m:t>+</m:t>
                              </m:r>
                              <m:r>
                                <a:rPr lang="en-US" sz="2800" i="1">
                                  <a:effectLst/>
                                  <a:latin typeface="Cambria Math"/>
                                  <a:ea typeface="Calibri"/>
                                  <a:cs typeface="Sakkal Majalla"/>
                                </a:rPr>
                                <m:t>1</m:t>
                              </m:r>
                            </m:sub>
                          </m:sSub>
                        </m:den>
                      </m:f>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𝑒</m:t>
                          </m:r>
                        </m:e>
                        <m:sup>
                          <m:r>
                            <a:rPr lang="en-US" sz="2800" i="1">
                              <a:effectLst/>
                              <a:latin typeface="Cambria Math"/>
                              <a:ea typeface="Calibri"/>
                              <a:cs typeface="Sakkal Majalla"/>
                            </a:rPr>
                            <m:t>𝑎</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𝑡</m:t>
                              </m:r>
                            </m:e>
                            <m:sub>
                              <m:r>
                                <a:rPr lang="en-US" sz="2800" i="1">
                                  <a:effectLst/>
                                  <a:latin typeface="Cambria Math"/>
                                  <a:ea typeface="Calibri"/>
                                  <a:cs typeface="Sakkal Majalla"/>
                                </a:rPr>
                                <m:t>𝑝</m:t>
                              </m:r>
                            </m:sub>
                          </m:sSub>
                        </m:sup>
                      </m:sSup>
                      <m:r>
                        <a:rPr lang="en-US" sz="2800" i="1">
                          <a:effectLst/>
                          <a:latin typeface="Cambria Math"/>
                          <a:ea typeface="Calibri"/>
                          <a:cs typeface="Sakkal Majalla"/>
                        </a:rPr>
                        <m:t>=</m:t>
                      </m:r>
                      <m:r>
                        <m:rPr>
                          <m:nor/>
                        </m:rPr>
                        <a:rPr lang="en-US" sz="2800" i="1">
                          <a:effectLst/>
                          <a:latin typeface="Cambria Math"/>
                          <a:ea typeface="Calibri"/>
                          <a:cs typeface="Sakkal Majalla"/>
                        </a:rPr>
                        <m:t>constant</m:t>
                      </m:r>
                    </m:oMath>
                  </m:oMathPara>
                </a14:m>
                <a:endParaRPr lang="en-US" sz="2800" dirty="0">
                  <a:effectLst/>
                  <a:latin typeface="Cambria Math"/>
                  <a:ea typeface="Calibri"/>
                  <a:cs typeface="Sakkal Majalla"/>
                </a:endParaRPr>
              </a:p>
              <a:p>
                <a:pPr marL="342900" lvl="0" indent="-342900">
                  <a:lnSpc>
                    <a:spcPct val="140000"/>
                  </a:lnSpc>
                  <a:buSzPts val="1800"/>
                  <a:buFont typeface="+mj-lt"/>
                  <a:buAutoNum type="arabicPeriod" startAt="2"/>
                </a:pPr>
                <a:r>
                  <a:rPr lang="ar-EG" sz="2800" dirty="0">
                    <a:effectLst/>
                    <a:latin typeface="Cambria Math"/>
                    <a:ea typeface="Calibri"/>
                    <a:cs typeface="Sakkal Majalla"/>
                  </a:rPr>
                  <a:t>التناقص اللوغاريتمي</a:t>
                </a:r>
                <a:endParaRPr lang="en-US" sz="2800" dirty="0">
                  <a:effectLst/>
                  <a:latin typeface="Cambria Math"/>
                  <a:ea typeface="Calibri"/>
                  <a:cs typeface="Sakkal Majalla"/>
                </a:endParaRPr>
              </a:p>
              <a:p>
                <a:pPr algn="l" rtl="0">
                  <a:lnSpc>
                    <a:spcPct val="140000"/>
                  </a:lnSpc>
                  <a:spcAft>
                    <a:spcPts val="0"/>
                  </a:spcAf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𝛿</m:t>
                      </m:r>
                      <m:r>
                        <a:rPr lang="en-US" sz="2800" i="1">
                          <a:effectLst/>
                          <a:latin typeface="Cambria Math"/>
                          <a:ea typeface="Calibri"/>
                          <a:cs typeface="Sakkal Majalla"/>
                        </a:rPr>
                        <m:t>=</m:t>
                      </m:r>
                      <m:r>
                        <a:rPr lang="en-US" sz="2800" i="1">
                          <a:effectLst/>
                          <a:latin typeface="Cambria Math"/>
                          <a:ea typeface="Calibri"/>
                          <a:cs typeface="Sakkal Majalla"/>
                        </a:rPr>
                        <m:t>𝑙𝑜𝑔</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𝑒</m:t>
                          </m:r>
                        </m:fName>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𝑛</m:t>
                                      </m:r>
                                    </m:sub>
                                  </m:sSub>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𝑛</m:t>
                                      </m:r>
                                      <m:r>
                                        <a:rPr lang="en-US" sz="2800" i="1">
                                          <a:effectLst/>
                                          <a:latin typeface="Cambria Math"/>
                                          <a:ea typeface="Calibri"/>
                                          <a:cs typeface="Sakkal Majalla"/>
                                        </a:rPr>
                                        <m:t>+</m:t>
                                      </m:r>
                                      <m:r>
                                        <a:rPr lang="en-US" sz="2800" i="1">
                                          <a:effectLst/>
                                          <a:latin typeface="Cambria Math"/>
                                          <a:ea typeface="Calibri"/>
                                          <a:cs typeface="Sakkal Majalla"/>
                                        </a:rPr>
                                        <m:t>1</m:t>
                                      </m:r>
                                    </m:sub>
                                  </m:sSub>
                                </m:den>
                              </m:f>
                            </m:e>
                          </m:d>
                        </m:e>
                      </m:func>
                      <m:r>
                        <a:rPr lang="en-US" sz="2800" i="1">
                          <a:effectLst/>
                          <a:latin typeface="Cambria Math"/>
                          <a:ea typeface="Calibri"/>
                          <a:cs typeface="Sakkal Majalla"/>
                        </a:rPr>
                        <m:t>=</m:t>
                      </m:r>
                      <m:r>
                        <a:rPr lang="en-US" sz="2800" i="1">
                          <a:effectLst/>
                          <a:latin typeface="Cambria Math"/>
                          <a:ea typeface="Calibri"/>
                          <a:cs typeface="Sakkal Majalla"/>
                        </a:rPr>
                        <m:t>𝑎</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𝑡</m:t>
                          </m:r>
                        </m:e>
                        <m:sub>
                          <m:r>
                            <a:rPr lang="en-US" sz="2800" i="1">
                              <a:effectLst/>
                              <a:latin typeface="Cambria Math"/>
                              <a:ea typeface="Calibri"/>
                              <a:cs typeface="Sakkal Majalla"/>
                            </a:rPr>
                            <m:t>𝑝</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2</m:t>
                          </m:r>
                          <m:r>
                            <a:rPr lang="en-US" sz="2800" i="1">
                              <a:effectLst/>
                              <a:latin typeface="Cambria Math"/>
                              <a:ea typeface="Calibri"/>
                              <a:cs typeface="Sakkal Majalla"/>
                            </a:rPr>
                            <m:t>𝜋</m:t>
                          </m:r>
                          <m:r>
                            <a:rPr lang="en-US" sz="2800" i="1">
                              <a:effectLst/>
                              <a:latin typeface="Cambria Math"/>
                              <a:ea typeface="Calibri"/>
                              <a:cs typeface="Sakkal Majalla"/>
                            </a:rPr>
                            <m:t>×</m:t>
                          </m:r>
                          <m:r>
                            <a:rPr lang="en-US" sz="2800" i="1">
                              <a:effectLst/>
                              <a:latin typeface="Cambria Math"/>
                              <a:ea typeface="Calibri"/>
                              <a:cs typeface="Sakkal Majalla"/>
                            </a:rPr>
                            <m:t>𝑐</m:t>
                          </m:r>
                        </m:num>
                        <m:den>
                          <m:rad>
                            <m:radPr>
                              <m:degHide m:val="on"/>
                              <m:ctrlPr>
                                <a:rPr lang="en-US" sz="2800" i="1">
                                  <a:effectLst/>
                                  <a:latin typeface="Cambria Math"/>
                                  <a:ea typeface="Calibri"/>
                                  <a:cs typeface="Sakkal Majalla"/>
                                </a:rPr>
                              </m:ctrlPr>
                            </m:radPr>
                            <m:deg/>
                            <m:e>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𝑐</m:t>
                                          </m:r>
                                        </m:e>
                                        <m:sub>
                                          <m:r>
                                            <a:rPr lang="en-US" sz="2800" i="1">
                                              <a:effectLst/>
                                              <a:latin typeface="Cambria Math"/>
                                              <a:ea typeface="Calibri"/>
                                              <a:cs typeface="Sakkal Majalla"/>
                                            </a:rPr>
                                            <m:t>𝑐</m:t>
                                          </m:r>
                                        </m:sub>
                                      </m:sSub>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𝑐</m:t>
                                  </m:r>
                                </m:e>
                                <m:sup>
                                  <m:r>
                                    <a:rPr lang="en-US" sz="2800" i="1">
                                      <a:effectLst/>
                                      <a:latin typeface="Cambria Math"/>
                                      <a:ea typeface="Calibri"/>
                                      <a:cs typeface="Sakkal Majalla"/>
                                    </a:rPr>
                                    <m:t>2</m:t>
                                  </m:r>
                                </m:sup>
                              </m:sSup>
                            </m:e>
                          </m:rad>
                        </m:den>
                      </m:f>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01460" y="1196752"/>
                <a:ext cx="7704856" cy="5091907"/>
              </a:xfrm>
              <a:prstGeom prst="rect">
                <a:avLst/>
              </a:prstGeom>
              <a:blipFill rotWithShape="1">
                <a:blip r:embed="rId2"/>
                <a:stretch>
                  <a:fillRect r="-1582"/>
                </a:stretch>
              </a:blipFill>
            </p:spPr>
            <p:txBody>
              <a:bodyPr/>
              <a:lstStyle/>
              <a:p>
                <a:r>
                  <a:rPr lang="ar-EG">
                    <a:noFill/>
                  </a:rPr>
                  <a:t> </a:t>
                </a:r>
              </a:p>
            </p:txBody>
          </p:sp>
        </mc:Fallback>
      </mc:AlternateContent>
    </p:spTree>
    <p:extLst>
      <p:ext uri="{BB962C8B-B14F-4D97-AF65-F5344CB8AC3E}">
        <p14:creationId xmlns:p14="http://schemas.microsoft.com/office/powerpoint/2010/main" val="1548660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28600"/>
            <a:ext cx="7124328"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تمرين محلول ص  (54</a:t>
            </a:r>
            <a:r>
              <a:rPr lang="ar-EG" sz="4000" b="1" dirty="0" smtClean="0">
                <a:solidFill>
                  <a:schemeClr val="tx1"/>
                </a:solidFill>
                <a:effectLst>
                  <a:outerShdw blurRad="38100" dist="38100" dir="2700000" algn="tl">
                    <a:srgbClr val="000000">
                      <a:alpha val="43137"/>
                    </a:srgbClr>
                  </a:outerShdw>
                </a:effectLst>
                <a:cs typeface="Simple Bold Jut Out" pitchFamily="2" charset="-78"/>
              </a:rPr>
              <a:t>)</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6" name="Rectangle 5"/>
          <p:cNvSpPr/>
          <p:nvPr/>
        </p:nvSpPr>
        <p:spPr>
          <a:xfrm>
            <a:off x="1148756" y="1340768"/>
            <a:ext cx="7200800" cy="4031873"/>
          </a:xfrm>
          <a:prstGeom prst="rect">
            <a:avLst/>
          </a:prstGeom>
        </p:spPr>
        <p:txBody>
          <a:bodyPr wrap="square">
            <a:spAutoFit/>
          </a:bodyPr>
          <a:lstStyle/>
          <a:p>
            <a:pPr algn="just">
              <a:lnSpc>
                <a:spcPct val="200000"/>
              </a:lnSpc>
            </a:pPr>
            <a:r>
              <a:rPr lang="ar-EG" sz="3200" dirty="0" smtClean="0">
                <a:latin typeface="Cambria Math"/>
                <a:ea typeface="Calibri"/>
                <a:cs typeface="Sakkal Majalla"/>
              </a:rPr>
              <a:t>البيانات </a:t>
            </a:r>
            <a:r>
              <a:rPr lang="ar-EG" sz="3200" dirty="0">
                <a:latin typeface="Cambria Math"/>
                <a:ea typeface="Calibri"/>
                <a:cs typeface="Sakkal Majalla"/>
              </a:rPr>
              <a:t>التالية لنظام إهتزازي ذو كبت لزج: الكتلة </a:t>
            </a:r>
            <a:r>
              <a:rPr lang="en-US" sz="2800" dirty="0">
                <a:latin typeface="Cambria Math"/>
                <a:ea typeface="Calibri"/>
                <a:cs typeface="Sakkal Majalla"/>
              </a:rPr>
              <a:t>2.5 kg</a:t>
            </a:r>
            <a:r>
              <a:rPr lang="ar-EG" sz="3200" dirty="0">
                <a:latin typeface="Cambria Math"/>
                <a:ea typeface="Calibri"/>
                <a:cs typeface="Sakkal Majalla"/>
              </a:rPr>
              <a:t> - ثابت الياي </a:t>
            </a:r>
            <a:r>
              <a:rPr lang="en-US" sz="2800" dirty="0">
                <a:latin typeface="Cambria Math"/>
                <a:ea typeface="Calibri"/>
                <a:cs typeface="Sakkal Majalla"/>
              </a:rPr>
              <a:t>3 N/mm</a:t>
            </a:r>
            <a:r>
              <a:rPr lang="ar-EG" sz="3200" dirty="0">
                <a:latin typeface="Cambria Math"/>
                <a:ea typeface="Calibri"/>
                <a:cs typeface="Sakkal Majalla"/>
              </a:rPr>
              <a:t> - السعة الإهتزازية تتناقصت إلى </a:t>
            </a:r>
            <a:r>
              <a:rPr lang="en-US" sz="2800" dirty="0">
                <a:latin typeface="Cambria Math"/>
                <a:ea typeface="Calibri"/>
                <a:cs typeface="Sakkal Majalla"/>
              </a:rPr>
              <a:t>0.25</a:t>
            </a:r>
            <a:r>
              <a:rPr lang="ar-EG" sz="3200" dirty="0">
                <a:latin typeface="Cambria Math"/>
                <a:ea typeface="Calibri"/>
                <a:cs typeface="Sakkal Majalla"/>
              </a:rPr>
              <a:t> من القيمة الأولية بعد </a:t>
            </a:r>
            <a:r>
              <a:rPr lang="en-US" sz="2800" dirty="0">
                <a:latin typeface="Cambria Math"/>
                <a:ea typeface="Calibri"/>
                <a:cs typeface="Sakkal Majalla"/>
              </a:rPr>
              <a:t>5</a:t>
            </a:r>
            <a:r>
              <a:rPr lang="ar-EG" sz="3200" dirty="0">
                <a:latin typeface="Cambria Math"/>
                <a:ea typeface="Calibri"/>
                <a:cs typeface="Sakkal Majalla"/>
              </a:rPr>
              <a:t> دورات متتالية. والمطلوب تقدير معامل الكبت </a:t>
            </a:r>
            <a:r>
              <a:rPr lang="en-US" sz="2800" dirty="0">
                <a:latin typeface="Cambria Math"/>
                <a:ea typeface="Calibri"/>
                <a:cs typeface="Sakkal Majalla"/>
              </a:rPr>
              <a:t>(c)</a:t>
            </a:r>
            <a:r>
              <a:rPr lang="en-US" sz="3200" dirty="0">
                <a:latin typeface="Sakkal Majalla"/>
                <a:ea typeface="Calibri"/>
                <a:cs typeface="Sakkal Majalla"/>
              </a:rPr>
              <a:t> </a:t>
            </a:r>
            <a:r>
              <a:rPr lang="ar-EG" sz="3200" dirty="0">
                <a:latin typeface="Sakkal Majalla"/>
                <a:ea typeface="Calibri"/>
                <a:cs typeface="Sakkal Majalla"/>
              </a:rPr>
              <a:t>لمثبط أو عازل الإهتزاز للنظام.</a:t>
            </a:r>
            <a:endParaRPr lang="en-US" sz="3200" dirty="0">
              <a:effectLst/>
              <a:latin typeface="Cambria Math"/>
              <a:ea typeface="Calibri"/>
              <a:cs typeface="Sakkal Majalla"/>
            </a:endParaRPr>
          </a:p>
        </p:txBody>
      </p:sp>
    </p:spTree>
    <p:extLst>
      <p:ext uri="{BB962C8B-B14F-4D97-AF65-F5344CB8AC3E}">
        <p14:creationId xmlns:p14="http://schemas.microsoft.com/office/powerpoint/2010/main" val="435619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864096"/>
          </a:xfrm>
        </p:spPr>
        <p:txBody>
          <a:bodyPr>
            <a:norm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التردد لإهتزازات الكبت الجبرية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99" y="1628800"/>
            <a:ext cx="410445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p:cNvSpPr/>
              <p:nvPr/>
            </p:nvSpPr>
            <p:spPr>
              <a:xfrm>
                <a:off x="5436096" y="1247035"/>
                <a:ext cx="3456384" cy="4918269"/>
              </a:xfrm>
              <a:prstGeom prst="rect">
                <a:avLst/>
              </a:prstGeom>
            </p:spPr>
            <p:txBody>
              <a:bodyPr wrap="square">
                <a:spAutoFit/>
              </a:bodyPr>
              <a:lstStyle/>
              <a:p>
                <a:pPr algn="just">
                  <a:lnSpc>
                    <a:spcPct val="140000"/>
                  </a:lnSpc>
                </a:pPr>
                <a:r>
                  <a:rPr lang="ar-EG" sz="2800" dirty="0">
                    <a:latin typeface="Cambria Math"/>
                    <a:ea typeface="Calibri"/>
                    <a:cs typeface="Sakkal Majalla"/>
                  </a:rPr>
                  <a:t>الشكل </a:t>
                </a:r>
                <a:r>
                  <a:rPr lang="ar-EG" sz="2800" dirty="0" smtClean="0">
                    <a:latin typeface="Cambria Math"/>
                    <a:ea typeface="Calibri"/>
                    <a:cs typeface="Sakkal Majalla"/>
                  </a:rPr>
                  <a:t>المقابل </a:t>
                </a:r>
                <a:r>
                  <a:rPr lang="ar-EG" sz="2800" dirty="0" smtClean="0">
                    <a:effectLst/>
                    <a:latin typeface="Cambria Math"/>
                    <a:ea typeface="Calibri"/>
                    <a:cs typeface="Sakkal Majalla"/>
                  </a:rPr>
                  <a:t>يوضح </a:t>
                </a:r>
                <a:r>
                  <a:rPr lang="ar-EG" sz="2800" dirty="0">
                    <a:effectLst/>
                    <a:latin typeface="Cambria Math"/>
                    <a:ea typeface="Calibri"/>
                    <a:cs typeface="Sakkal Majalla"/>
                  </a:rPr>
                  <a:t>نظام إهتزازي يتكون من ياي وكتلة ومثبط إهتزاز </a:t>
                </a:r>
                <a:r>
                  <a:rPr lang="en-US" sz="2400" dirty="0">
                    <a:effectLst/>
                    <a:latin typeface="Cambria Math"/>
                    <a:ea typeface="Calibri"/>
                    <a:cs typeface="Sakkal Majalla"/>
                  </a:rPr>
                  <a:t>Damper</a:t>
                </a:r>
                <a:r>
                  <a:rPr lang="en-US" sz="2400" dirty="0">
                    <a:effectLst/>
                    <a:latin typeface="Sakkal Majalla"/>
                    <a:ea typeface="Calibri"/>
                    <a:cs typeface="Sakkal Majalla"/>
                  </a:rPr>
                  <a:t> </a:t>
                </a:r>
                <a:r>
                  <a:rPr lang="ar-EG" sz="2800" dirty="0">
                    <a:effectLst/>
                    <a:latin typeface="Cambria Math"/>
                    <a:ea typeface="Calibri"/>
                    <a:cs typeface="Sakkal Majalla"/>
                  </a:rPr>
                  <a:t>وتم التأثير</a:t>
                </a:r>
                <a:r>
                  <a:rPr lang="ar-EG" sz="2400" dirty="0">
                    <a:effectLst/>
                    <a:latin typeface="Cambria Math"/>
                    <a:ea typeface="Calibri"/>
                    <a:cs typeface="Sakkal Majalla"/>
                  </a:rPr>
                  <a:t> </a:t>
                </a:r>
                <a:r>
                  <a:rPr lang="ar-EG" sz="2800" dirty="0">
                    <a:effectLst/>
                    <a:latin typeface="Cambria Math"/>
                    <a:ea typeface="Calibri"/>
                    <a:cs typeface="Sakkal Majalla"/>
                  </a:rPr>
                  <a:t>على النظام بقوة خارجية لفترة زمنية يطلق عليها </a:t>
                </a:r>
                <a:r>
                  <a:rPr lang="ar-EG" sz="2800" dirty="0" smtClean="0">
                    <a:effectLst/>
                    <a:latin typeface="Cambria Math"/>
                    <a:ea typeface="Calibri"/>
                    <a:cs typeface="Sakkal Majalla"/>
                  </a:rPr>
                  <a:t> </a:t>
                </a:r>
                <a:r>
                  <a:rPr lang="en-US" sz="2400" i="1" dirty="0" smtClean="0">
                    <a:effectLst/>
                    <a:latin typeface="Cambria Math"/>
                    <a:ea typeface="Calibri"/>
                    <a:cs typeface="Sakkal Majalla"/>
                  </a:rPr>
                  <a:t>Periodic </a:t>
                </a:r>
                <a:r>
                  <a:rPr lang="en-US" sz="2400" i="1" dirty="0">
                    <a:effectLst/>
                    <a:latin typeface="Cambria Math"/>
                    <a:ea typeface="Calibri"/>
                    <a:cs typeface="Sakkal Majalla"/>
                  </a:rPr>
                  <a:t>disturbed force</a:t>
                </a:r>
                <a:r>
                  <a:rPr lang="en-US" sz="2400" i="1" dirty="0">
                    <a:effectLst/>
                    <a:latin typeface="Sakkal Majalla"/>
                    <a:ea typeface="Calibri"/>
                    <a:cs typeface="Sakkal Majalla"/>
                  </a:rPr>
                  <a:t> </a:t>
                </a:r>
                <a:r>
                  <a:rPr lang="ar-EG" sz="2800" dirty="0">
                    <a:effectLst/>
                    <a:latin typeface="Cambria Math"/>
                    <a:ea typeface="Calibri"/>
                    <a:cs typeface="Sakkal Majalla"/>
                  </a:rPr>
                  <a:t>مقدارها كما يلي:</a:t>
                </a:r>
                <a:endParaRPr lang="en-US" sz="2800" dirty="0">
                  <a:effectLst/>
                  <a:latin typeface="Cambria Math"/>
                  <a:ea typeface="Calibri"/>
                  <a:cs typeface="Sakkal Majalla"/>
                </a:endParaRPr>
              </a:p>
              <a:p>
                <a:pPr marL="431800" algn="just" rtl="0">
                  <a:lnSpc>
                    <a:spcPct val="140000"/>
                  </a:lnSpc>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𝑥</m:t>
                          </m:r>
                        </m:sub>
                      </m:sSub>
                      <m:r>
                        <a:rPr lang="en-US" sz="2800" i="1">
                          <a:effectLst/>
                          <a:latin typeface="Cambria Math"/>
                          <a:ea typeface="Calibri"/>
                          <a:cs typeface="Sakkal Majalla"/>
                        </a:rPr>
                        <m:t>=</m:t>
                      </m:r>
                      <m:r>
                        <a:rPr lang="en-US" sz="2800" i="1">
                          <a:effectLst/>
                          <a:latin typeface="Cambria Math"/>
                          <a:ea typeface="Calibri"/>
                          <a:cs typeface="Sakkal Majalla"/>
                        </a:rPr>
                        <m:t>𝐹</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𝑐𝑜𝑠</m:t>
                          </m:r>
                        </m:fName>
                        <m:e>
                          <m:r>
                            <a:rPr lang="en-US" sz="2800" i="1">
                              <a:effectLst/>
                              <a:latin typeface="Cambria Math"/>
                              <a:ea typeface="Calibri"/>
                              <a:cs typeface="Sakkal Majalla"/>
                            </a:rPr>
                            <m:t>𝜔</m:t>
                          </m:r>
                          <m:r>
                            <a:rPr lang="en-US" sz="2800" i="1">
                              <a:effectLst/>
                              <a:latin typeface="Cambria Math"/>
                              <a:ea typeface="Calibri"/>
                              <a:cs typeface="Sakkal Majalla"/>
                            </a:rPr>
                            <m:t>.</m:t>
                          </m:r>
                          <m:r>
                            <a:rPr lang="en-US" sz="2800" i="1">
                              <a:effectLst/>
                              <a:latin typeface="Cambria Math"/>
                              <a:ea typeface="Calibri"/>
                              <a:cs typeface="Sakkal Majalla"/>
                            </a:rPr>
                            <m:t>𝑡</m:t>
                          </m:r>
                        </m:e>
                      </m:func>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5436096" y="1247035"/>
                <a:ext cx="3456384" cy="4918269"/>
              </a:xfrm>
              <a:prstGeom prst="rect">
                <a:avLst/>
              </a:prstGeom>
              <a:blipFill rotWithShape="1">
                <a:blip r:embed="rId3"/>
                <a:stretch>
                  <a:fillRect l="-6878" r="-3527"/>
                </a:stretch>
              </a:blipFill>
            </p:spPr>
            <p:txBody>
              <a:bodyPr/>
              <a:lstStyle/>
              <a:p>
                <a:r>
                  <a:rPr lang="ar-EG">
                    <a:noFill/>
                  </a:rPr>
                  <a:t> </a:t>
                </a:r>
              </a:p>
            </p:txBody>
          </p:sp>
        </mc:Fallback>
      </mc:AlternateContent>
    </p:spTree>
    <p:extLst>
      <p:ext uri="{BB962C8B-B14F-4D97-AF65-F5344CB8AC3E}">
        <p14:creationId xmlns:p14="http://schemas.microsoft.com/office/powerpoint/2010/main" val="3641637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836712"/>
            <a:ext cx="7124328" cy="648072"/>
          </a:xfrm>
        </p:spPr>
        <p:txBody>
          <a:bodyPr>
            <a:noAutofit/>
          </a:bodyPr>
          <a:lstStyle/>
          <a:p>
            <a:pPr marL="182880" algn="ctr">
              <a:lnSpc>
                <a:spcPct val="130000"/>
              </a:lnSpc>
            </a:pPr>
            <a:r>
              <a:rPr lang="ar-EG" sz="4400" b="1" dirty="0" smtClean="0">
                <a:solidFill>
                  <a:schemeClr val="tx1"/>
                </a:solidFill>
                <a:effectLst>
                  <a:outerShdw blurRad="38100" dist="38100" dir="2700000" algn="tl">
                    <a:srgbClr val="000000">
                      <a:alpha val="43137"/>
                    </a:srgbClr>
                  </a:outerShdw>
                </a:effectLst>
                <a:cs typeface="Simple Bold Jut Out" pitchFamily="2" charset="-78"/>
              </a:rPr>
              <a:t>التردد </a:t>
            </a:r>
            <a:r>
              <a:rPr lang="ar-EG" sz="4400" b="1" dirty="0">
                <a:solidFill>
                  <a:schemeClr val="tx1"/>
                </a:solidFill>
                <a:effectLst>
                  <a:outerShdw blurRad="38100" dist="38100" dir="2700000" algn="tl">
                    <a:srgbClr val="000000">
                      <a:alpha val="43137"/>
                    </a:srgbClr>
                  </a:outerShdw>
                </a:effectLst>
                <a:cs typeface="Simple Bold Jut Out" pitchFamily="2" charset="-78"/>
              </a:rPr>
              <a:t>لإهتزازات الكبت الحر</a:t>
            </a:r>
            <a:endParaRPr lang="en-US" sz="4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138125" y="1844824"/>
            <a:ext cx="7848872" cy="3416320"/>
          </a:xfrm>
          <a:prstGeom prst="rect">
            <a:avLst/>
          </a:prstGeom>
        </p:spPr>
        <p:txBody>
          <a:bodyPr wrap="square">
            <a:spAutoFit/>
          </a:bodyPr>
          <a:lstStyle/>
          <a:p>
            <a:pPr algn="just">
              <a:lnSpc>
                <a:spcPct val="150000"/>
              </a:lnSpc>
            </a:pPr>
            <a:r>
              <a:rPr lang="ar-EG" sz="3600" dirty="0">
                <a:latin typeface="Cambria Math"/>
                <a:ea typeface="Calibri"/>
                <a:cs typeface="Sakkal Majalla"/>
              </a:rPr>
              <a:t>من المعلوم هندسيا أن حركة الجسم تقاوم بواسطة قوى الإحتكاك ، وفي الأنظمة الإحتكاكية فإن تأثير الإحتكاك يعبر عنه بالكبت </a:t>
            </a:r>
            <a:r>
              <a:rPr lang="en-US" sz="3200" i="1" dirty="0">
                <a:latin typeface="Cambria Math"/>
                <a:ea typeface="Calibri"/>
                <a:cs typeface="Sakkal Majalla"/>
              </a:rPr>
              <a:t>Damping</a:t>
            </a:r>
            <a:r>
              <a:rPr lang="en-US" sz="3200" dirty="0">
                <a:latin typeface="Sakkal Majalla"/>
                <a:ea typeface="Calibri"/>
                <a:cs typeface="Sakkal Majalla"/>
              </a:rPr>
              <a:t> </a:t>
            </a:r>
            <a:r>
              <a:rPr lang="ar-EG" sz="3600" dirty="0">
                <a:latin typeface="Cambria Math"/>
                <a:ea typeface="Calibri"/>
                <a:cs typeface="Sakkal Majalla"/>
              </a:rPr>
              <a:t>كما يطلق على الكبت الناتج عن مقاومة المائع مصطلح الكبت اللزج </a:t>
            </a:r>
            <a:r>
              <a:rPr lang="en-US" sz="3200" i="1" dirty="0">
                <a:latin typeface="Cambria Math"/>
                <a:ea typeface="Calibri"/>
                <a:cs typeface="Sakkal Majalla"/>
              </a:rPr>
              <a:t>Viscous</a:t>
            </a:r>
            <a:r>
              <a:rPr lang="en-US" sz="3200" dirty="0">
                <a:latin typeface="Cambria Math"/>
                <a:ea typeface="Calibri"/>
                <a:cs typeface="Sakkal Majalla"/>
              </a:rPr>
              <a:t> </a:t>
            </a:r>
            <a:r>
              <a:rPr lang="en-US" sz="3200" i="1" dirty="0">
                <a:latin typeface="Cambria Math"/>
                <a:ea typeface="Calibri"/>
                <a:cs typeface="Sakkal Majalla"/>
              </a:rPr>
              <a:t>damping</a:t>
            </a:r>
            <a:r>
              <a:rPr lang="ar-EG" sz="3600" dirty="0">
                <a:latin typeface="Cambria Math"/>
                <a:ea typeface="Calibri"/>
                <a:cs typeface="Sakkal Majalla"/>
              </a:rPr>
              <a:t>. </a:t>
            </a:r>
            <a:endParaRPr lang="en-US" sz="3600" dirty="0">
              <a:effectLst/>
              <a:latin typeface="Cambria Math"/>
              <a:ea typeface="Calibri"/>
              <a:cs typeface="Sakkal Majalla"/>
            </a:endParaRPr>
          </a:p>
        </p:txBody>
      </p:sp>
    </p:spTree>
    <p:extLst>
      <p:ext uri="{BB962C8B-B14F-4D97-AF65-F5344CB8AC3E}">
        <p14:creationId xmlns:p14="http://schemas.microsoft.com/office/powerpoint/2010/main" val="2184059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864096"/>
          </a:xfrm>
        </p:spPr>
        <p:txBody>
          <a:bodyPr>
            <a:norm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التردد لإهتزازات الكبت الجبرية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15616" y="980728"/>
                <a:ext cx="7776864" cy="5858655"/>
              </a:xfrm>
              <a:prstGeom prst="rect">
                <a:avLst/>
              </a:prstGeom>
            </p:spPr>
            <p:txBody>
              <a:bodyPr wrap="square">
                <a:spAutoFit/>
              </a:bodyPr>
              <a:lstStyle/>
              <a:p>
                <a:pPr algn="just">
                  <a:lnSpc>
                    <a:spcPct val="130000"/>
                  </a:lnSpc>
                </a:pPr>
                <a:r>
                  <a:rPr lang="ar-EG" sz="3600" dirty="0">
                    <a:latin typeface="Cambria Math"/>
                    <a:ea typeface="Calibri"/>
                    <a:cs typeface="Sakkal Majalla"/>
                  </a:rPr>
                  <a:t>النظام السابق ذو درجة حرية واحدة عندما يتحرك في الإتجاه الرأسي أي أنه عندما يتم تحريك القوة لأسفل فإنها بعد فترة زمنية </a:t>
                </a:r>
                <a:r>
                  <a:rPr lang="en-US" sz="3200" dirty="0">
                    <a:effectLst/>
                    <a:latin typeface="Cambria Math"/>
                    <a:ea typeface="Calibri"/>
                    <a:cs typeface="Sakkal Majalla"/>
                  </a:rPr>
                  <a:t>(t)</a:t>
                </a:r>
                <a:r>
                  <a:rPr lang="en-US" sz="3600" dirty="0">
                    <a:effectLst/>
                    <a:latin typeface="Sakkal Majalla"/>
                    <a:ea typeface="Calibri"/>
                    <a:cs typeface="Sakkal Majalla"/>
                  </a:rPr>
                  <a:t> </a:t>
                </a:r>
                <a:r>
                  <a:rPr lang="ar-EG" sz="3600" dirty="0" smtClean="0">
                    <a:effectLst/>
                    <a:latin typeface="Sakkal Majalla"/>
                    <a:ea typeface="Calibri"/>
                    <a:cs typeface="Sakkal Majalla"/>
                  </a:rPr>
                  <a:t> تصل </a:t>
                </a:r>
                <a:r>
                  <a:rPr lang="ar-EG" sz="3600" dirty="0">
                    <a:effectLst/>
                    <a:latin typeface="Sakkal Majalla"/>
                    <a:ea typeface="Calibri"/>
                    <a:cs typeface="Sakkal Majalla"/>
                  </a:rPr>
                  <a:t>إلى موضع يبعد عن الموضع المتوسط بمسافة رأسية </a:t>
                </a:r>
                <a:r>
                  <a:rPr lang="en-US" sz="3200" dirty="0">
                    <a:effectLst/>
                    <a:latin typeface="Cambria Math"/>
                    <a:ea typeface="Calibri"/>
                    <a:cs typeface="Sakkal Majalla"/>
                  </a:rPr>
                  <a:t>(x)</a:t>
                </a:r>
                <a:r>
                  <a:rPr lang="ar-EG" sz="3600" dirty="0">
                    <a:effectLst/>
                    <a:latin typeface="Cambria Math"/>
                    <a:ea typeface="Calibri"/>
                    <a:cs typeface="Sakkal Majalla"/>
                  </a:rPr>
                  <a:t> وباستخدام نفس الرموز من الجزء السابق فإن معادلة الحركة لهذا النظام يعبر عنها كما يلي:</a:t>
                </a:r>
                <a:endParaRPr lang="en-US" sz="3600" dirty="0">
                  <a:effectLst/>
                  <a:latin typeface="Cambria Math"/>
                  <a:ea typeface="Calibri"/>
                  <a:cs typeface="Sakkal Majalla"/>
                </a:endParaRPr>
              </a:p>
              <a:p>
                <a:pPr marL="431800" algn="just">
                  <a:lnSpc>
                    <a:spcPct val="130000"/>
                  </a:lnSpc>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𝑚</m:t>
                      </m:r>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𝑑</m:t>
                              </m:r>
                            </m:e>
                            <m:sup>
                              <m:r>
                                <a:rPr lang="en-US" sz="3200" i="1">
                                  <a:effectLst/>
                                  <a:latin typeface="Cambria Math"/>
                                  <a:ea typeface="Calibri"/>
                                  <a:cs typeface="Sakkal Majalla"/>
                                </a:rPr>
                                <m:t>2</m:t>
                              </m:r>
                            </m:sup>
                          </m:sSup>
                          <m:r>
                            <a:rPr lang="en-US" sz="3200" i="1">
                              <a:effectLst/>
                              <a:latin typeface="Cambria Math"/>
                              <a:ea typeface="Calibri"/>
                              <a:cs typeface="Sakkal Majalla"/>
                            </a:rPr>
                            <m:t>𝑥</m:t>
                          </m:r>
                        </m:num>
                        <m:den>
                          <m:r>
                            <a:rPr lang="en-US" sz="3200" i="1">
                              <a:effectLst/>
                              <a:latin typeface="Cambria Math"/>
                              <a:ea typeface="Calibri"/>
                              <a:cs typeface="Sakkal Majalla"/>
                            </a:rPr>
                            <m:t>𝑑</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𝑡</m:t>
                              </m:r>
                            </m:e>
                            <m:sup>
                              <m:r>
                                <a:rPr lang="en-US" sz="3200" i="1">
                                  <a:effectLst/>
                                  <a:latin typeface="Cambria Math"/>
                                  <a:ea typeface="Calibri"/>
                                  <a:cs typeface="Sakkal Majalla"/>
                                </a:rPr>
                                <m:t>2</m:t>
                              </m:r>
                            </m:sup>
                          </m:sSup>
                        </m:den>
                      </m:f>
                      <m:r>
                        <a:rPr lang="en-US" sz="3200" i="1">
                          <a:effectLst/>
                          <a:latin typeface="Cambria Math"/>
                          <a:ea typeface="Calibri"/>
                          <a:cs typeface="Sakkal Majalla"/>
                        </a:rPr>
                        <m:t>+</m:t>
                      </m:r>
                      <m:r>
                        <a:rPr lang="en-US" sz="3200" i="1">
                          <a:effectLst/>
                          <a:latin typeface="Cambria Math"/>
                          <a:ea typeface="Calibri"/>
                          <a:cs typeface="Sakkal Majalla"/>
                        </a:rPr>
                        <m:t>𝑐</m:t>
                      </m:r>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𝑑𝑥</m:t>
                          </m:r>
                        </m:num>
                        <m:den>
                          <m:r>
                            <a:rPr lang="en-US" sz="3200" i="1">
                              <a:effectLst/>
                              <a:latin typeface="Cambria Math"/>
                              <a:ea typeface="Calibri"/>
                              <a:cs typeface="Sakkal Majalla"/>
                            </a:rPr>
                            <m:t>𝑑𝑡</m:t>
                          </m:r>
                        </m:den>
                      </m:f>
                      <m:r>
                        <a:rPr lang="en-US" sz="3200" i="1">
                          <a:effectLst/>
                          <a:latin typeface="Cambria Math"/>
                          <a:ea typeface="Calibri"/>
                          <a:cs typeface="Sakkal Majalla"/>
                        </a:rPr>
                        <m:t>+</m:t>
                      </m:r>
                      <m:r>
                        <a:rPr lang="en-US" sz="3200" i="1">
                          <a:effectLst/>
                          <a:latin typeface="Cambria Math"/>
                          <a:ea typeface="Calibri"/>
                          <a:cs typeface="Sakkal Majalla"/>
                        </a:rPr>
                        <m:t>𝑠</m:t>
                      </m:r>
                      <m:r>
                        <a:rPr lang="en-US" sz="3200" i="1">
                          <a:effectLst/>
                          <a:latin typeface="Cambria Math"/>
                          <a:ea typeface="Calibri"/>
                          <a:cs typeface="Sakkal Majalla"/>
                        </a:rPr>
                        <m:t>.</m:t>
                      </m:r>
                      <m:r>
                        <a:rPr lang="en-US" sz="3200" i="1">
                          <a:effectLst/>
                          <a:latin typeface="Cambria Math"/>
                          <a:ea typeface="Calibri"/>
                          <a:cs typeface="Sakkal Majalla"/>
                        </a:rPr>
                        <m:t>𝑥</m:t>
                      </m:r>
                      <m:r>
                        <a:rPr lang="en-US" sz="3200" i="1">
                          <a:effectLst/>
                          <a:latin typeface="Cambria Math"/>
                          <a:ea typeface="Calibri"/>
                          <a:cs typeface="Sakkal Majalla"/>
                        </a:rPr>
                        <m:t>=</m:t>
                      </m:r>
                      <m:r>
                        <a:rPr lang="en-US" sz="3200" i="1">
                          <a:effectLst/>
                          <a:latin typeface="Cambria Math"/>
                          <a:ea typeface="Calibri"/>
                          <a:cs typeface="Sakkal Majalla"/>
                        </a:rPr>
                        <m:t>𝐹</m:t>
                      </m:r>
                      <m:func>
                        <m:funcPr>
                          <m:ctrlPr>
                            <a:rPr lang="en-US" sz="3200" i="1">
                              <a:effectLst/>
                              <a:latin typeface="Cambria Math"/>
                              <a:ea typeface="Calibri"/>
                              <a:cs typeface="Sakkal Majalla"/>
                            </a:rPr>
                          </m:ctrlPr>
                        </m:funcPr>
                        <m:fName>
                          <m:r>
                            <m:rPr>
                              <m:sty m:val="p"/>
                            </m:rPr>
                            <a:rPr lang="en-US" sz="3200">
                              <a:effectLst/>
                              <a:latin typeface="Cambria Math"/>
                              <a:ea typeface="Calibri"/>
                              <a:cs typeface="Sakkal Majalla"/>
                            </a:rPr>
                            <m:t>cos</m:t>
                          </m:r>
                        </m:fName>
                        <m:e>
                          <m:r>
                            <a:rPr lang="en-US" sz="3200" i="1">
                              <a:effectLst/>
                              <a:latin typeface="Cambria Math"/>
                              <a:ea typeface="Calibri"/>
                              <a:cs typeface="Sakkal Majalla"/>
                            </a:rPr>
                            <m:t>𝜔</m:t>
                          </m:r>
                          <m:r>
                            <a:rPr lang="en-US" sz="3200" i="1">
                              <a:effectLst/>
                              <a:latin typeface="Cambria Math"/>
                              <a:ea typeface="Calibri"/>
                              <a:cs typeface="Sakkal Majalla"/>
                            </a:rPr>
                            <m:t>𝑡</m:t>
                          </m:r>
                        </m:e>
                      </m:func>
                    </m:oMath>
                  </m:oMathPara>
                </a14:m>
                <a:endParaRPr lang="en-US" sz="36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15616" y="980728"/>
                <a:ext cx="7776864" cy="5858655"/>
              </a:xfrm>
              <a:prstGeom prst="rect">
                <a:avLst/>
              </a:prstGeom>
              <a:blipFill rotWithShape="1">
                <a:blip r:embed="rId2"/>
                <a:stretch>
                  <a:fillRect l="-3683" r="-2429"/>
                </a:stretch>
              </a:blipFill>
            </p:spPr>
            <p:txBody>
              <a:bodyPr/>
              <a:lstStyle/>
              <a:p>
                <a:r>
                  <a:rPr lang="ar-EG">
                    <a:noFill/>
                  </a:rPr>
                  <a:t> </a:t>
                </a:r>
              </a:p>
            </p:txBody>
          </p:sp>
        </mc:Fallback>
      </mc:AlternateContent>
    </p:spTree>
    <p:extLst>
      <p:ext uri="{BB962C8B-B14F-4D97-AF65-F5344CB8AC3E}">
        <p14:creationId xmlns:p14="http://schemas.microsoft.com/office/powerpoint/2010/main" val="3442363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4624"/>
            <a:ext cx="7124328" cy="864096"/>
          </a:xfrm>
        </p:spPr>
        <p:txBody>
          <a:bodyPr>
            <a:norm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التردد لإهتزازات الكبت الجبرية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15616" y="836712"/>
                <a:ext cx="7776864" cy="5133713"/>
              </a:xfrm>
              <a:prstGeom prst="rect">
                <a:avLst/>
              </a:prstGeom>
            </p:spPr>
            <p:txBody>
              <a:bodyPr wrap="square">
                <a:spAutoFit/>
              </a:bodyPr>
              <a:lstStyle/>
              <a:p>
                <a:pPr algn="just">
                  <a:lnSpc>
                    <a:spcPct val="130000"/>
                  </a:lnSpc>
                </a:pPr>
                <a:r>
                  <a:rPr lang="ar-EG" sz="2800" dirty="0">
                    <a:latin typeface="Cambria Math"/>
                    <a:ea typeface="Calibri"/>
                    <a:cs typeface="Sakkal Majalla"/>
                  </a:rPr>
                  <a:t>وتختلف معادلة الحركة في هذه الحالة عن معادلة الحركة لتردد الإهتززات ذات الكبت اللزج في أن الطرف الأيمن لها يحتوي على دالة تتغير مع الزمن وفي هذا الحالة فإن الحل العام لتلك المعادلة التفاضلية سوف يحتوي على جزئين أحدهما لدالة تكاملية كما في حالة الكبت اللزج  والآخر لدالة ذات تكامل جزئي </a:t>
                </a:r>
                <a:r>
                  <a:rPr lang="en-US" sz="2400" i="1" dirty="0">
                    <a:effectLst/>
                    <a:latin typeface="Cambria Math"/>
                    <a:ea typeface="Calibri"/>
                    <a:cs typeface="Sakkal Majalla"/>
                  </a:rPr>
                  <a:t>Particular integral</a:t>
                </a:r>
                <a:r>
                  <a:rPr lang="ar-EG" sz="2800" dirty="0">
                    <a:effectLst/>
                    <a:latin typeface="Cambria Math"/>
                    <a:ea typeface="Calibri"/>
                    <a:cs typeface="Sakkal Majalla"/>
                  </a:rPr>
                  <a:t> وعلى ذلك فإن صيغة الحل لتلك المعادلة التفاضلية سوف يكون على الصورة التالية:</a:t>
                </a:r>
                <a:endParaRPr lang="en-US" sz="2800" dirty="0">
                  <a:effectLst/>
                  <a:latin typeface="Cambria Math"/>
                  <a:ea typeface="Calibri"/>
                  <a:cs typeface="Sakkal Majalla"/>
                </a:endParaRPr>
              </a:p>
              <a:p>
                <a:pPr marL="863600" algn="just">
                  <a:lnSpc>
                    <a:spcPct val="13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𝑥</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1</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2</m:t>
                          </m:r>
                        </m:sub>
                      </m:sSub>
                    </m:oMath>
                  </m:oMathPara>
                </a14:m>
                <a:endParaRPr lang="en-US" sz="2800" dirty="0" smtClean="0">
                  <a:effectLst/>
                  <a:latin typeface="Cambria Math"/>
                  <a:ea typeface="Calibri"/>
                  <a:cs typeface="Sakkal Majalla"/>
                </a:endParaRPr>
              </a:p>
              <a:p>
                <a:pPr algn="just">
                  <a:lnSpc>
                    <a:spcPct val="130000"/>
                  </a:lnSpc>
                </a:pPr>
                <a:r>
                  <a:rPr lang="ar-EG" sz="2800" dirty="0" smtClean="0">
                    <a:effectLst/>
                    <a:latin typeface="Cambria Math"/>
                    <a:ea typeface="Calibri"/>
                    <a:cs typeface="Sakkal Majalla"/>
                  </a:rPr>
                  <a:t>حيث :</a:t>
                </a:r>
                <a:r>
                  <a:rPr lang="en-US" sz="2400" dirty="0" smtClean="0">
                    <a:effectLst/>
                    <a:latin typeface="Cambria Math"/>
                    <a:ea typeface="Calibri"/>
                    <a:cs typeface="Sakkal Majalla"/>
                  </a:rPr>
                  <a:t>x</a:t>
                </a:r>
                <a:r>
                  <a:rPr lang="en-US" sz="2400" baseline="-25000" dirty="0" smtClean="0">
                    <a:effectLst/>
                    <a:latin typeface="Cambria Math"/>
                    <a:ea typeface="Calibri"/>
                    <a:cs typeface="Sakkal Majalla"/>
                  </a:rPr>
                  <a:t>1</a:t>
                </a:r>
                <a:r>
                  <a:rPr lang="en-US" sz="2400" dirty="0" smtClean="0">
                    <a:effectLst/>
                    <a:latin typeface="Sakkal Majalla"/>
                    <a:ea typeface="Calibri"/>
                    <a:cs typeface="Sakkal Majalla"/>
                  </a:rPr>
                  <a:t> </a:t>
                </a:r>
                <a:r>
                  <a:rPr lang="ar-EG" sz="2400" dirty="0" smtClean="0">
                    <a:effectLst/>
                    <a:latin typeface="Sakkal Majalla"/>
                    <a:ea typeface="Calibri"/>
                    <a:cs typeface="Sakkal Majalla"/>
                  </a:rPr>
                  <a:t> </a:t>
                </a:r>
                <a:r>
                  <a:rPr lang="ar-EG" sz="2800" dirty="0" smtClean="0">
                    <a:effectLst/>
                    <a:latin typeface="Cambria Math"/>
                    <a:ea typeface="Calibri"/>
                    <a:cs typeface="Sakkal Majalla"/>
                  </a:rPr>
                  <a:t>= </a:t>
                </a:r>
                <a:r>
                  <a:rPr lang="ar-EG" sz="2800" dirty="0">
                    <a:effectLst/>
                    <a:latin typeface="Cambria Math"/>
                    <a:ea typeface="Calibri"/>
                    <a:cs typeface="Sakkal Majalla"/>
                  </a:rPr>
                  <a:t>تمثل الدالة التكاملية</a:t>
                </a:r>
                <a:r>
                  <a:rPr lang="ar-EG" sz="2800" dirty="0" smtClean="0">
                    <a:effectLst/>
                    <a:latin typeface="Cambria Math"/>
                    <a:ea typeface="Calibri"/>
                    <a:cs typeface="Sakkal Majalla"/>
                  </a:rPr>
                  <a:t>. </a:t>
                </a:r>
                <a:r>
                  <a:rPr lang="en-US" sz="2400" dirty="0" smtClean="0">
                    <a:effectLst/>
                    <a:latin typeface="Cambria Math"/>
                    <a:ea typeface="Calibri"/>
                    <a:cs typeface="Sakkal Majalla"/>
                  </a:rPr>
                  <a:t>x</a:t>
                </a:r>
                <a:r>
                  <a:rPr lang="en-US" sz="2400" baseline="-25000" dirty="0" smtClean="0">
                    <a:effectLst/>
                    <a:latin typeface="Cambria Math"/>
                    <a:ea typeface="Calibri"/>
                    <a:cs typeface="Sakkal Majalla"/>
                  </a:rPr>
                  <a:t>2</a:t>
                </a:r>
                <a:r>
                  <a:rPr lang="en-US" sz="2400" dirty="0" smtClean="0">
                    <a:effectLst/>
                    <a:latin typeface="Sakkal Majalla"/>
                    <a:ea typeface="Calibri"/>
                    <a:cs typeface="Sakkal Majalla"/>
                  </a:rPr>
                  <a:t> </a:t>
                </a:r>
                <a:r>
                  <a:rPr lang="ar-EG" sz="2400" dirty="0" smtClean="0">
                    <a:effectLst/>
                    <a:latin typeface="Sakkal Majalla"/>
                    <a:ea typeface="Calibri"/>
                    <a:cs typeface="Sakkal Majalla"/>
                  </a:rPr>
                  <a:t> </a:t>
                </a:r>
                <a:r>
                  <a:rPr lang="ar-EG" sz="2800" dirty="0" smtClean="0">
                    <a:effectLst/>
                    <a:latin typeface="Cambria Math"/>
                    <a:ea typeface="Calibri"/>
                    <a:cs typeface="Sakkal Majalla"/>
                  </a:rPr>
                  <a:t>= </a:t>
                </a:r>
                <a:r>
                  <a:rPr lang="ar-EG" sz="2800" dirty="0">
                    <a:effectLst/>
                    <a:latin typeface="Cambria Math"/>
                    <a:ea typeface="Calibri"/>
                    <a:cs typeface="Sakkal Majalla"/>
                  </a:rPr>
                  <a:t>تمثل دالة التكامل الجزئي</a:t>
                </a:r>
                <a:r>
                  <a:rPr lang="ar-EG" sz="2800" dirty="0" smtClean="0">
                    <a:effectLst/>
                    <a:latin typeface="Cambria Math"/>
                    <a:ea typeface="Calibri"/>
                    <a:cs typeface="Sakkal Majalla"/>
                  </a:rPr>
                  <a:t>.</a:t>
                </a:r>
              </a:p>
              <a:p>
                <a:pPr algn="just">
                  <a:lnSpc>
                    <a:spcPct val="130000"/>
                  </a:lnSpc>
                </a:pPr>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15616" y="836712"/>
                <a:ext cx="7776864" cy="5133713"/>
              </a:xfrm>
              <a:prstGeom prst="rect">
                <a:avLst/>
              </a:prstGeom>
              <a:blipFill rotWithShape="1">
                <a:blip r:embed="rId2"/>
                <a:stretch>
                  <a:fillRect l="-2665" r="-1646"/>
                </a:stretch>
              </a:blipFill>
            </p:spPr>
            <p:txBody>
              <a:bodyPr/>
              <a:lstStyle/>
              <a:p>
                <a:r>
                  <a:rPr lang="ar-EG">
                    <a:noFill/>
                  </a:rPr>
                  <a:t> </a:t>
                </a:r>
              </a:p>
            </p:txBody>
          </p:sp>
        </mc:Fallback>
      </mc:AlternateContent>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445224"/>
            <a:ext cx="698477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669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cs typeface="Simple Bold Jut Out" pitchFamily="2" charset="-78"/>
              </a:rPr>
              <a:t>ملاحظات على معادلة الحل العام لإهتزاز الكبت </a:t>
            </a:r>
            <a:r>
              <a:rPr lang="ar-EG" sz="3600" b="1" dirty="0" smtClean="0">
                <a:solidFill>
                  <a:schemeClr val="tx1"/>
                </a:solidFill>
                <a:effectLst>
                  <a:outerShdw blurRad="38100" dist="38100" dir="2700000" algn="tl">
                    <a:srgbClr val="000000">
                      <a:alpha val="43137"/>
                    </a:srgbClr>
                  </a:outerShdw>
                </a:effectLst>
                <a:cs typeface="Simple Bold Jut Out" pitchFamily="2" charset="-78"/>
              </a:rPr>
              <a:t>الجبري</a:t>
            </a:r>
            <a:endParaRPr lang="ar-EG" sz="36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5" name="Rectangle 4"/>
              <p:cNvSpPr/>
              <p:nvPr/>
            </p:nvSpPr>
            <p:spPr>
              <a:xfrm>
                <a:off x="1275398" y="764704"/>
                <a:ext cx="7488832" cy="5593647"/>
              </a:xfrm>
              <a:prstGeom prst="rect">
                <a:avLst/>
              </a:prstGeom>
            </p:spPr>
            <p:txBody>
              <a:bodyPr wrap="square">
                <a:spAutoFit/>
              </a:bodyPr>
              <a:lstStyle/>
              <a:p>
                <a:pPr marL="342900" lvl="0" indent="-342900" algn="just">
                  <a:lnSpc>
                    <a:spcPct val="130000"/>
                  </a:lnSpc>
                  <a:buSzPts val="1800"/>
                  <a:buFont typeface="Sakkal Majalla"/>
                  <a:buAutoNum type="arabicPeriod"/>
                </a:pPr>
                <a:r>
                  <a:rPr lang="ar-EG" sz="2800" dirty="0" smtClean="0">
                    <a:effectLst/>
                    <a:latin typeface="Cambria Math"/>
                    <a:ea typeface="Calibri"/>
                    <a:cs typeface="Sakkal Majalla"/>
                  </a:rPr>
                  <a:t>في </a:t>
                </a:r>
                <a:r>
                  <a:rPr lang="ar-EG" sz="2800" dirty="0">
                    <a:effectLst/>
                    <a:latin typeface="Cambria Math"/>
                    <a:ea typeface="Calibri"/>
                    <a:cs typeface="Sakkal Majalla"/>
                  </a:rPr>
                  <a:t>الممارسات العملية عندما يراد تقدير الإزاحة للنظام الإهتزازي عند أي لحظة فسوف تستخدم دالة التكامل الجزئي فقط  لأن قيمة الدالة التكاملية تعتبر صغيرة عند مقارنتها بقيمة دالة التكامل الجزئي ، أي أن الإزاحة يعبر عنها كما يلي</a:t>
                </a:r>
                <a:r>
                  <a:rPr lang="ar-EG" sz="2800" dirty="0" smtClean="0">
                    <a:effectLst/>
                    <a:latin typeface="Cambria Math"/>
                    <a:ea typeface="Calibri"/>
                    <a:cs typeface="Sakkal Majalla"/>
                  </a:rPr>
                  <a:t>:</a:t>
                </a:r>
              </a:p>
              <a:p>
                <a:pPr marL="342900" lvl="0" indent="-342900" algn="just">
                  <a:lnSpc>
                    <a:spcPct val="130000"/>
                  </a:lnSpc>
                  <a:buSzPts val="1800"/>
                  <a:buFont typeface="Sakkal Majalla"/>
                  <a:buAutoNum type="arabicPeriod"/>
                </a:pPr>
                <a:endParaRPr lang="en-US" sz="2800" dirty="0">
                  <a:effectLst/>
                  <a:latin typeface="Cambria Math"/>
                  <a:ea typeface="Calibri"/>
                  <a:cs typeface="Sakkal Majalla"/>
                </a:endParaRPr>
              </a:p>
              <a:p>
                <a:pPr marL="1092200" algn="just" rtl="0">
                  <a:lnSpc>
                    <a:spcPct val="130000"/>
                  </a:lnSpc>
                </a:pPr>
                <a:endParaRPr lang="en-US" sz="2800" dirty="0">
                  <a:effectLst/>
                  <a:latin typeface="Cambria Math"/>
                  <a:ea typeface="Calibri"/>
                  <a:cs typeface="Sakkal Majalla"/>
                </a:endParaRPr>
              </a:p>
              <a:p>
                <a:pPr marL="342900" lvl="0" indent="-342900" algn="just">
                  <a:lnSpc>
                    <a:spcPct val="130000"/>
                  </a:lnSpc>
                  <a:buSzPts val="1800"/>
                  <a:buFont typeface="+mj-lt"/>
                  <a:buAutoNum type="arabicPeriod" startAt="2"/>
                </a:pPr>
                <a:r>
                  <a:rPr lang="ar-EG" sz="2800" dirty="0">
                    <a:effectLst/>
                    <a:latin typeface="Cambria Math"/>
                    <a:ea typeface="Calibri"/>
                    <a:cs typeface="Sakkal Majalla"/>
                  </a:rPr>
                  <a:t>معادلة الإزاحة السابقة تمثل معادلة حركة توافقية بسيطة بحيث أن التردد الدائري لها </a:t>
                </a:r>
                <a:r>
                  <a:rPr lang="en-US" sz="2400" dirty="0">
                    <a:effectLst/>
                    <a:latin typeface="Cambria Math"/>
                    <a:ea typeface="Calibri"/>
                    <a:cs typeface="Sakkal Majalla"/>
                  </a:rPr>
                  <a:t>(</a:t>
                </a:r>
                <a:r>
                  <a:rPr lang="en-US" sz="2400" dirty="0">
                    <a:effectLst/>
                    <a:latin typeface="Cambria Math"/>
                    <a:ea typeface="Calibri"/>
                    <a:cs typeface="Sakkal Majalla"/>
                    <a:sym typeface="Symbol"/>
                  </a:rPr>
                  <a:t></a:t>
                </a:r>
                <a:r>
                  <a:rPr lang="en-US" sz="2400" dirty="0">
                    <a:effectLst/>
                    <a:latin typeface="Cambria Math"/>
                    <a:ea typeface="Calibri"/>
                    <a:cs typeface="Sakkal Majalla"/>
                  </a:rPr>
                  <a:t>)</a:t>
                </a:r>
                <a:r>
                  <a:rPr lang="ar-EG" sz="2800" dirty="0">
                    <a:effectLst/>
                    <a:latin typeface="Cambria Math"/>
                    <a:ea typeface="Calibri"/>
                    <a:cs typeface="Sakkal Majalla"/>
                  </a:rPr>
                  <a:t> وإتساع الإهتزازة يساوي  </a:t>
                </a:r>
                <a14:m>
                  <m:oMath xmlns:m="http://schemas.openxmlformats.org/officeDocument/2006/math">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m:rPr>
                                <m:sty m:val="p"/>
                              </m:rPr>
                              <a:rPr lang="en-US" sz="2400">
                                <a:effectLst/>
                                <a:latin typeface="Cambria Math"/>
                                <a:ea typeface="Calibri"/>
                                <a:cs typeface="Sakkal Majalla"/>
                              </a:rPr>
                              <m:t>F</m:t>
                            </m:r>
                          </m:num>
                          <m:den>
                            <m:rad>
                              <m:radPr>
                                <m:degHide m:val="on"/>
                                <m:ctrlPr>
                                  <a:rPr lang="en-US" sz="2400" i="1">
                                    <a:effectLst/>
                                    <a:latin typeface="Cambria Math"/>
                                    <a:ea typeface="Calibri"/>
                                    <a:cs typeface="Sakkal Majalla"/>
                                  </a:rPr>
                                </m:ctrlPr>
                              </m:radPr>
                              <m:deg/>
                              <m:e>
                                <m:sSup>
                                  <m:sSupPr>
                                    <m:ctrlPr>
                                      <a:rPr lang="en-US" sz="2400" i="1">
                                        <a:effectLst/>
                                        <a:latin typeface="Cambria Math"/>
                                        <a:ea typeface="Calibri"/>
                                        <a:cs typeface="Sakkal Majalla"/>
                                      </a:rPr>
                                    </m:ctrlPr>
                                  </m:sSupPr>
                                  <m:e>
                                    <m:r>
                                      <m:rPr>
                                        <m:sty m:val="p"/>
                                      </m:rPr>
                                      <a:rPr lang="en-US" sz="2400">
                                        <a:effectLst/>
                                        <a:latin typeface="Cambria Math"/>
                                        <a:ea typeface="Calibri"/>
                                        <a:cs typeface="Sakkal Majalla"/>
                                      </a:rPr>
                                      <m:t>c</m:t>
                                    </m:r>
                                  </m:e>
                                  <m:sup>
                                    <m:r>
                                      <a:rPr lang="en-US" sz="2400">
                                        <a:effectLst/>
                                        <a:latin typeface="Cambria Math"/>
                                        <a:ea typeface="Calibri"/>
                                        <a:cs typeface="Sakkal Majalla"/>
                                      </a:rPr>
                                      <m:t>2</m:t>
                                    </m:r>
                                  </m:sup>
                                </m:sSup>
                                <m:r>
                                  <a:rPr lang="en-US" sz="2400">
                                    <a:effectLst/>
                                    <a:latin typeface="Cambria Math"/>
                                    <a:ea typeface="Calibri"/>
                                    <a:cs typeface="Sakkal Majalla"/>
                                  </a:rPr>
                                  <m:t> </m:t>
                                </m:r>
                                <m:sSup>
                                  <m:sSupPr>
                                    <m:ctrlPr>
                                      <a:rPr lang="en-US" sz="2400" i="1">
                                        <a:effectLst/>
                                        <a:latin typeface="Cambria Math"/>
                                        <a:ea typeface="Calibri"/>
                                        <a:cs typeface="Sakkal Majalla"/>
                                      </a:rPr>
                                    </m:ctrlPr>
                                  </m:sSupPr>
                                  <m:e>
                                    <m:r>
                                      <m:rPr>
                                        <m:sty m:val="p"/>
                                      </m:rPr>
                                      <a:rPr lang="en-US" sz="2400">
                                        <a:effectLst/>
                                        <a:latin typeface="Cambria Math"/>
                                        <a:ea typeface="Calibri"/>
                                        <a:cs typeface="Sakkal Majalla"/>
                                      </a:rPr>
                                      <m:t>ω</m:t>
                                    </m:r>
                                  </m:e>
                                  <m:sup>
                                    <m:r>
                                      <a:rPr lang="en-US" sz="2400">
                                        <a:effectLst/>
                                        <a:latin typeface="Cambria Math"/>
                                        <a:ea typeface="Calibri"/>
                                        <a:cs typeface="Sakkal Majalla"/>
                                      </a:rPr>
                                      <m:t>2</m:t>
                                    </m:r>
                                  </m:sup>
                                </m:sSup>
                                <m:r>
                                  <a:rPr lang="en-US" sz="2400">
                                    <a:effectLst/>
                                    <a:latin typeface="Cambria Math"/>
                                    <a:ea typeface="Calibri"/>
                                    <a:cs typeface="Sakkal Majalla"/>
                                  </a:rPr>
                                  <m:t>  +</m:t>
                                </m:r>
                                <m:r>
                                  <m:rPr>
                                    <m:nor/>
                                  </m:rPr>
                                  <a:rPr lang="en-US" sz="2400">
                                    <a:effectLst/>
                                    <a:latin typeface="Cambria Math"/>
                                    <a:ea typeface="Calibri"/>
                                    <a:cs typeface="Sakkal Majalla"/>
                                  </a:rPr>
                                  <m:t> </m:t>
                                </m:r>
                                <m:sSup>
                                  <m:sSupPr>
                                    <m:ctrlPr>
                                      <a:rPr lang="en-US" sz="2400" i="1">
                                        <a:effectLst/>
                                        <a:latin typeface="Cambria Math"/>
                                        <a:ea typeface="Calibri"/>
                                        <a:cs typeface="Sakkal Majalla"/>
                                      </a:rPr>
                                    </m:ctrlPr>
                                  </m:sSupPr>
                                  <m:e>
                                    <m:r>
                                      <a:rPr lang="en-US" sz="2400">
                                        <a:effectLst/>
                                        <a:latin typeface="Cambria Math"/>
                                        <a:ea typeface="Calibri"/>
                                        <a:cs typeface="Sakkal Majalla"/>
                                      </a:rPr>
                                      <m:t>(</m:t>
                                    </m:r>
                                    <m:r>
                                      <m:rPr>
                                        <m:sty m:val="p"/>
                                      </m:rPr>
                                      <a:rPr lang="en-US" sz="2400">
                                        <a:effectLst/>
                                        <a:latin typeface="Cambria Math"/>
                                        <a:ea typeface="Calibri"/>
                                        <a:cs typeface="Sakkal Majalla"/>
                                      </a:rPr>
                                      <m:t>s</m:t>
                                    </m:r>
                                    <m:r>
                                      <a:rPr lang="en-US" sz="2400">
                                        <a:effectLst/>
                                        <a:latin typeface="Cambria Math"/>
                                        <a:ea typeface="Calibri"/>
                                        <a:cs typeface="Sakkal Majalla"/>
                                      </a:rPr>
                                      <m:t> </m:t>
                                    </m:r>
                                    <m:r>
                                      <a:rPr lang="en-US" sz="2400" i="1">
                                        <a:effectLst/>
                                        <a:latin typeface="Cambria Math"/>
                                        <a:ea typeface="Calibri"/>
                                        <a:cs typeface="Sakkal Majalla"/>
                                      </a:rPr>
                                      <m:t>−</m:t>
                                    </m:r>
                                    <m:r>
                                      <a:rPr lang="en-US" sz="2400">
                                        <a:effectLst/>
                                        <a:latin typeface="Cambria Math"/>
                                        <a:ea typeface="Calibri"/>
                                        <a:cs typeface="Sakkal Majalla"/>
                                      </a:rPr>
                                      <m:t> </m:t>
                                    </m:r>
                                    <m:r>
                                      <m:rPr>
                                        <m:sty m:val="p"/>
                                      </m:rPr>
                                      <a:rPr lang="en-US" sz="2400">
                                        <a:effectLst/>
                                        <a:latin typeface="Cambria Math"/>
                                        <a:ea typeface="Calibri"/>
                                        <a:cs typeface="Sakkal Majalla"/>
                                      </a:rPr>
                                      <m:t>m</m:t>
                                    </m:r>
                                    <m:sSup>
                                      <m:sSupPr>
                                        <m:ctrlPr>
                                          <a:rPr lang="en-US" sz="2400" i="1">
                                            <a:effectLst/>
                                            <a:latin typeface="Cambria Math"/>
                                            <a:ea typeface="Calibri"/>
                                            <a:cs typeface="Sakkal Majalla"/>
                                          </a:rPr>
                                        </m:ctrlPr>
                                      </m:sSupPr>
                                      <m:e>
                                        <m:r>
                                          <m:rPr>
                                            <m:sty m:val="p"/>
                                          </m:rPr>
                                          <a:rPr lang="en-US" sz="2400">
                                            <a:effectLst/>
                                            <a:latin typeface="Cambria Math"/>
                                            <a:ea typeface="Calibri"/>
                                            <a:cs typeface="Sakkal Majalla"/>
                                          </a:rPr>
                                          <m:t>ω</m:t>
                                        </m:r>
                                      </m:e>
                                      <m:sup>
                                        <m:r>
                                          <a:rPr lang="en-US" sz="2400">
                                            <a:effectLst/>
                                            <a:latin typeface="Cambria Math"/>
                                            <a:ea typeface="Calibri"/>
                                            <a:cs typeface="Sakkal Majalla"/>
                                          </a:rPr>
                                          <m:t>2</m:t>
                                        </m:r>
                                      </m:sup>
                                    </m:sSup>
                                    <m:r>
                                      <a:rPr lang="en-US" sz="2400">
                                        <a:effectLst/>
                                        <a:latin typeface="Cambria Math"/>
                                        <a:ea typeface="Calibri"/>
                                        <a:cs typeface="Sakkal Majalla"/>
                                      </a:rPr>
                                      <m:t> )</m:t>
                                    </m:r>
                                  </m:e>
                                  <m:sup>
                                    <m:r>
                                      <a:rPr lang="en-US" sz="2400">
                                        <a:effectLst/>
                                        <a:latin typeface="Cambria Math"/>
                                        <a:ea typeface="Calibri"/>
                                        <a:cs typeface="Sakkal Majalla"/>
                                      </a:rPr>
                                      <m:t>2</m:t>
                                    </m:r>
                                  </m:sup>
                                </m:sSup>
                              </m:e>
                            </m:rad>
                          </m:den>
                        </m:f>
                      </m:e>
                    </m:d>
                  </m:oMath>
                </a14:m>
                <a:endParaRPr lang="en-US" sz="28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275398" y="764704"/>
                <a:ext cx="7488832" cy="5593647"/>
              </a:xfrm>
              <a:prstGeom prst="rect">
                <a:avLst/>
              </a:prstGeom>
              <a:blipFill rotWithShape="1">
                <a:blip r:embed="rId2"/>
                <a:stretch>
                  <a:fillRect l="-3092" r="-651"/>
                </a:stretch>
              </a:blipFill>
            </p:spPr>
            <p:txBody>
              <a:bodyPr/>
              <a:lstStyle/>
              <a:p>
                <a:r>
                  <a:rPr lang="ar-EG">
                    <a:noFill/>
                  </a:rPr>
                  <a:t> </a:t>
                </a:r>
              </a:p>
            </p:txBody>
          </p:sp>
        </mc:Fallback>
      </mc:AlternateContent>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33" r="24160"/>
          <a:stretch/>
        </p:blipFill>
        <p:spPr bwMode="auto">
          <a:xfrm>
            <a:off x="1691680" y="2996952"/>
            <a:ext cx="6264696" cy="125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98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cs typeface="Simple Bold Jut Out" pitchFamily="2" charset="-78"/>
              </a:rPr>
              <a:t>ملاحظات على معادلة الحل العام لإهتزاز الكبت </a:t>
            </a:r>
            <a:r>
              <a:rPr lang="ar-EG" sz="3600" b="1" dirty="0" smtClean="0">
                <a:solidFill>
                  <a:schemeClr val="tx1"/>
                </a:solidFill>
                <a:effectLst>
                  <a:outerShdw blurRad="38100" dist="38100" dir="2700000" algn="tl">
                    <a:srgbClr val="000000">
                      <a:alpha val="43137"/>
                    </a:srgbClr>
                  </a:outerShdw>
                </a:effectLst>
                <a:cs typeface="Simple Bold Jut Out" pitchFamily="2" charset="-78"/>
              </a:rPr>
              <a:t>الجبري</a:t>
            </a:r>
            <a:endParaRPr lang="ar-EG" sz="36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259632" y="764704"/>
                <a:ext cx="7560840" cy="5971186"/>
              </a:xfrm>
              <a:prstGeom prst="rect">
                <a:avLst/>
              </a:prstGeom>
            </p:spPr>
            <p:txBody>
              <a:bodyPr wrap="square">
                <a:spAutoFit/>
              </a:bodyPr>
              <a:lstStyle/>
              <a:p>
                <a:pPr marL="342900" lvl="0" indent="-342900" algn="just">
                  <a:lnSpc>
                    <a:spcPct val="130000"/>
                  </a:lnSpc>
                  <a:buSzPts val="1800"/>
                  <a:buFont typeface="+mj-lt"/>
                  <a:buAutoNum type="arabicPeriod" startAt="3"/>
                </a:pPr>
                <a:r>
                  <a:rPr lang="ar-EG" sz="2400" dirty="0">
                    <a:latin typeface="Cambria Math"/>
                    <a:ea typeface="Calibri"/>
                    <a:cs typeface="Sakkal Majalla"/>
                  </a:rPr>
                  <a:t>التردد للإهتزاز الجبري يساوي السرعة الزاوية للقوة الخارجية المؤثرة على النظام وأيضا إتساع الإهتزازة للتردد الجبري تساوي أقصى إزاحة ، ويعبر عن أقصى إزاحة كما يلي:</a:t>
                </a:r>
                <a:endParaRPr lang="en-US" sz="2400" dirty="0">
                  <a:effectLst/>
                  <a:latin typeface="Cambria Math"/>
                  <a:ea typeface="Calibri"/>
                  <a:cs typeface="Sakkal Majalla"/>
                </a:endParaRPr>
              </a:p>
              <a:p>
                <a:pPr marL="1092200" algn="ctr">
                  <a:lnSpc>
                    <a:spcPct val="115000"/>
                  </a:lnSpc>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𝑥</m:t>
                          </m:r>
                        </m:e>
                        <m:sub>
                          <m:r>
                            <a:rPr lang="en-US" sz="2400" i="1">
                              <a:effectLst/>
                              <a:latin typeface="Cambria Math"/>
                              <a:ea typeface="Calibri"/>
                              <a:cs typeface="Sakkal Majalla"/>
                            </a:rPr>
                            <m:t>𝑚𝑎𝑥</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𝐹</m:t>
                          </m:r>
                          <m:r>
                            <a:rPr lang="en-US" sz="2400" i="1">
                              <a:effectLst/>
                              <a:latin typeface="Cambria Math"/>
                              <a:ea typeface="Calibri"/>
                              <a:cs typeface="Sakkal Majalla"/>
                            </a:rPr>
                            <m:t>/</m:t>
                          </m:r>
                          <m:r>
                            <a:rPr lang="en-US" sz="2400" i="1">
                              <a:effectLst/>
                              <a:latin typeface="Cambria Math"/>
                              <a:ea typeface="Calibri"/>
                              <a:cs typeface="Sakkal Majalla"/>
                            </a:rPr>
                            <m:t>𝑠</m:t>
                          </m:r>
                        </m:num>
                        <m:den>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𝑐</m:t>
                                      </m:r>
                                    </m:e>
                                    <m:sup>
                                      <m:r>
                                        <a:rPr lang="en-US" sz="2400" i="1">
                                          <a:effectLst/>
                                          <a:latin typeface="Cambria Math"/>
                                          <a:ea typeface="Calibri"/>
                                          <a:cs typeface="Sakkal Majalla"/>
                                        </a:rPr>
                                        <m:t>2</m:t>
                                      </m:r>
                                    </m:sup>
                                  </m:sSup>
                                  <m:r>
                                    <a:rPr lang="en-US" sz="2400" i="1">
                                      <a:effectLst/>
                                      <a:latin typeface="Cambria Math"/>
                                      <a:ea typeface="Calibri"/>
                                      <a:cs typeface="Sakkal Majalla"/>
                                    </a:rPr>
                                    <m:t> </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𝜔</m:t>
                                      </m:r>
                                    </m:e>
                                    <m:sup>
                                      <m:r>
                                        <a:rPr lang="en-US" sz="2400" i="1">
                                          <a:effectLst/>
                                          <a:latin typeface="Cambria Math"/>
                                          <a:ea typeface="Calibri"/>
                                          <a:cs typeface="Sakkal Majalla"/>
                                        </a:rPr>
                                        <m:t>2</m:t>
                                      </m:r>
                                    </m:sup>
                                  </m:sSup>
                                </m:num>
                                <m:den>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𝑠</m:t>
                                      </m:r>
                                    </m:e>
                                    <m:sup>
                                      <m:r>
                                        <a:rPr lang="en-US" sz="2400" i="1">
                                          <a:effectLst/>
                                          <a:latin typeface="Cambria Math"/>
                                          <a:ea typeface="Calibri"/>
                                          <a:cs typeface="Sakkal Majalla"/>
                                        </a:rPr>
                                        <m:t>2</m:t>
                                      </m:r>
                                    </m:sup>
                                  </m:sSup>
                                </m:den>
                              </m:f>
                              <m:r>
                                <a:rPr lang="en-US" sz="2400" i="1">
                                  <a:effectLst/>
                                  <a:latin typeface="Cambria Math"/>
                                  <a:ea typeface="Calibri"/>
                                  <a:cs typeface="Sakkal Majalla"/>
                                </a:rPr>
                                <m:t>  +</m:t>
                              </m:r>
                              <m:r>
                                <m:rPr>
                                  <m:nor/>
                                </m:rPr>
                                <a:rPr lang="en-US" sz="2400" i="1">
                                  <a:effectLst/>
                                  <a:latin typeface="Cambria Math"/>
                                  <a:ea typeface="Calibri"/>
                                  <a:cs typeface="Sakkal Majalla"/>
                                </a:rPr>
                                <m:t> </m:t>
                              </m:r>
                              <m:f>
                                <m:fPr>
                                  <m:ctrlPr>
                                    <a:rPr lang="en-US" sz="2400" i="1">
                                      <a:effectLst/>
                                      <a:latin typeface="Cambria Math"/>
                                      <a:ea typeface="Calibri"/>
                                      <a:cs typeface="Sakkal Majalla"/>
                                    </a:rPr>
                                  </m:ctrlPr>
                                </m:fPr>
                                <m:num>
                                  <m:sSup>
                                    <m:sSupPr>
                                      <m:ctrlPr>
                                        <a:rPr lang="en-US" sz="2400" i="1">
                                          <a:effectLst/>
                                          <a:latin typeface="Cambria Math"/>
                                          <a:ea typeface="Calibri"/>
                                          <a:cs typeface="Sakkal Majalla"/>
                                        </a:rPr>
                                      </m:ctrlPr>
                                    </m:sSupPr>
                                    <m:e>
                                      <m:r>
                                        <a:rPr lang="en-US" sz="2400" i="1">
                                          <a:effectLst/>
                                          <a:latin typeface="Cambria Math"/>
                                          <a:ea typeface="Calibri"/>
                                          <a:cs typeface="Sakkal Majalla"/>
                                        </a:rPr>
                                        <m:t>(</m:t>
                                      </m:r>
                                      <m:r>
                                        <a:rPr lang="en-US" sz="2400" i="1">
                                          <a:effectLst/>
                                          <a:latin typeface="Cambria Math"/>
                                          <a:ea typeface="Calibri"/>
                                          <a:cs typeface="Sakkal Majalla"/>
                                        </a:rPr>
                                        <m:t>𝑠</m:t>
                                      </m:r>
                                      <m:r>
                                        <a:rPr lang="en-US" sz="2400" i="1">
                                          <a:effectLst/>
                                          <a:latin typeface="Cambria Math"/>
                                          <a:ea typeface="Calibri"/>
                                          <a:cs typeface="Sakkal Majalla"/>
                                        </a:rPr>
                                        <m:t> − </m:t>
                                      </m:r>
                                      <m:r>
                                        <a:rPr lang="en-US" sz="2400" i="1">
                                          <a:effectLst/>
                                          <a:latin typeface="Cambria Math"/>
                                          <a:ea typeface="Calibri"/>
                                          <a:cs typeface="Sakkal Majalla"/>
                                        </a:rPr>
                                        <m:t>𝑚</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𝜔</m:t>
                                          </m:r>
                                        </m:e>
                                        <m:sup>
                                          <m:r>
                                            <a:rPr lang="en-US" sz="2400" i="1">
                                              <a:effectLst/>
                                              <a:latin typeface="Cambria Math"/>
                                              <a:ea typeface="Calibri"/>
                                              <a:cs typeface="Sakkal Majalla"/>
                                            </a:rPr>
                                            <m:t>2</m:t>
                                          </m:r>
                                        </m:sup>
                                      </m:sSup>
                                      <m:r>
                                        <a:rPr lang="en-US" sz="2400" i="1">
                                          <a:effectLst/>
                                          <a:latin typeface="Cambria Math"/>
                                          <a:ea typeface="Calibri"/>
                                          <a:cs typeface="Sakkal Majalla"/>
                                        </a:rPr>
                                        <m:t> )</m:t>
                                      </m:r>
                                    </m:e>
                                    <m:sup>
                                      <m:r>
                                        <a:rPr lang="en-US" sz="2400" i="1">
                                          <a:effectLst/>
                                          <a:latin typeface="Cambria Math"/>
                                          <a:ea typeface="Calibri"/>
                                          <a:cs typeface="Sakkal Majalla"/>
                                        </a:rPr>
                                        <m:t>2</m:t>
                                      </m:r>
                                    </m:sup>
                                  </m:sSup>
                                </m:num>
                                <m:den>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𝑠</m:t>
                                      </m:r>
                                    </m:e>
                                    <m:sup>
                                      <m:r>
                                        <a:rPr lang="en-US" sz="2400" i="1">
                                          <a:effectLst/>
                                          <a:latin typeface="Cambria Math"/>
                                          <a:ea typeface="Calibri"/>
                                          <a:cs typeface="Sakkal Majalla"/>
                                        </a:rPr>
                                        <m:t>2</m:t>
                                      </m:r>
                                    </m:sup>
                                  </m:sSup>
                                </m:den>
                              </m:f>
                            </m:e>
                          </m:rad>
                        </m:den>
                      </m:f>
                    </m:oMath>
                  </m:oMathPara>
                </a14:m>
                <a:endParaRPr lang="en-US" sz="2400" dirty="0">
                  <a:effectLst/>
                  <a:latin typeface="Cambria Math"/>
                  <a:ea typeface="Calibri"/>
                  <a:cs typeface="Sakkal Majalla"/>
                </a:endParaRPr>
              </a:p>
              <a:p>
                <a:pPr marL="342900" lvl="0" indent="-342900" algn="just">
                  <a:lnSpc>
                    <a:spcPct val="130000"/>
                  </a:lnSpc>
                  <a:buSzPts val="1800"/>
                  <a:buFont typeface="+mj-lt"/>
                  <a:buAutoNum type="arabicPeriod" startAt="4"/>
                </a:pPr>
                <a:r>
                  <a:rPr lang="ar-EG" sz="2400" dirty="0">
                    <a:effectLst/>
                    <a:latin typeface="Cambria Math"/>
                    <a:ea typeface="Calibri"/>
                    <a:cs typeface="Sakkal Majalla"/>
                  </a:rPr>
                  <a:t>عند حدوث ظاهرة الرنين أي عندما </a:t>
                </a:r>
                <a14:m>
                  <m:oMath xmlns:m="http://schemas.openxmlformats.org/officeDocument/2006/math">
                    <m:d>
                      <m:dPr>
                        <m:ctrlPr>
                          <a:rPr lang="en-US" sz="2400" i="1">
                            <a:effectLst/>
                            <a:latin typeface="Cambria Math"/>
                            <a:ea typeface="Calibri"/>
                            <a:cs typeface="Cambria Math"/>
                          </a:rPr>
                        </m:ctrlPr>
                      </m:dPr>
                      <m:e>
                        <m:r>
                          <a:rPr lang="ar-EG" sz="2400" i="1">
                            <a:effectLst/>
                            <a:latin typeface="Cambria Math"/>
                            <a:ea typeface="Calibri"/>
                            <a:cs typeface="Cambria Math"/>
                          </a:rPr>
                          <m:t>𝜔</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𝜔</m:t>
                            </m:r>
                          </m:e>
                          <m:sub>
                            <m:r>
                              <a:rPr lang="en-US" sz="2400" i="1">
                                <a:effectLst/>
                                <a:latin typeface="Cambria Math"/>
                                <a:ea typeface="Calibri"/>
                                <a:cs typeface="Sakkal Majalla"/>
                              </a:rPr>
                              <m:t>𝑛</m:t>
                            </m:r>
                          </m:sub>
                        </m:sSub>
                      </m:e>
                    </m:d>
                  </m:oMath>
                </a14:m>
                <a:r>
                  <a:rPr lang="ar-EG" sz="2400" dirty="0">
                    <a:effectLst/>
                    <a:latin typeface="Cambria Math"/>
                    <a:ea typeface="Times New Roman"/>
                    <a:cs typeface="Sakkal Majalla"/>
                  </a:rPr>
                  <a:t> فإن كلا من السرعة الزاوية وأقصى إزاحة يقدرا من المعادلتين التاليتين:</a:t>
                </a:r>
                <a:endParaRPr lang="en-US" sz="2400" dirty="0">
                  <a:effectLst/>
                  <a:latin typeface="Cambria Math"/>
                  <a:ea typeface="Calibri"/>
                  <a:cs typeface="Sakkal Majalla"/>
                </a:endParaRPr>
              </a:p>
              <a:p>
                <a:pPr marL="1092200" algn="ctr">
                  <a:lnSpc>
                    <a:spcPct val="115000"/>
                  </a:lnSpc>
                </a:pPr>
                <a14:m>
                  <m:oMathPara xmlns:m="http://schemas.openxmlformats.org/officeDocument/2006/math">
                    <m:oMathParaPr>
                      <m:jc m:val="centerGroup"/>
                    </m:oMathParaPr>
                    <m:oMath xmlns:m="http://schemas.openxmlformats.org/officeDocument/2006/math">
                      <m:r>
                        <a:rPr lang="ar-EG" sz="2400" i="1">
                          <a:effectLst/>
                          <a:latin typeface="Cambria Math"/>
                          <a:ea typeface="Calibri"/>
                          <a:cs typeface="Cambria Math"/>
                        </a:rPr>
                        <m:t>𝜔</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𝜔</m:t>
                          </m:r>
                        </m:e>
                        <m:sub>
                          <m:r>
                            <a:rPr lang="en-US" sz="2400" i="1">
                              <a:effectLst/>
                              <a:latin typeface="Cambria Math"/>
                              <a:ea typeface="Calibri"/>
                              <a:cs typeface="Sakkal Majalla"/>
                            </a:rPr>
                            <m:t>𝑛</m:t>
                          </m:r>
                        </m:sub>
                      </m:sSub>
                      <m:r>
                        <a:rPr lang="en-US" sz="2400" i="1">
                          <a:effectLst/>
                          <a:latin typeface="Cambria Math"/>
                          <a:ea typeface="Calibri"/>
                          <a:cs typeface="Sakkal Majalla"/>
                        </a:rPr>
                        <m:t>=</m:t>
                      </m:r>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𝑠</m:t>
                              </m:r>
                            </m:num>
                            <m:den>
                              <m:r>
                                <a:rPr lang="en-US" sz="2400" i="1">
                                  <a:effectLst/>
                                  <a:latin typeface="Cambria Math"/>
                                  <a:ea typeface="Calibri"/>
                                  <a:cs typeface="Sakkal Majalla"/>
                                </a:rPr>
                                <m:t>𝑚</m:t>
                              </m:r>
                            </m:den>
                          </m:f>
                        </m:e>
                      </m:rad>
                      <m:r>
                        <a:rPr lang="en-US" sz="2400" i="1">
                          <a:effectLst/>
                          <a:latin typeface="Cambria Math"/>
                          <a:ea typeface="Calibri"/>
                          <a:cs typeface="Sakkal Majalla"/>
                        </a:rPr>
                        <m:t>  </m:t>
                      </m:r>
                      <m:r>
                        <m:rPr>
                          <m:nor/>
                        </m:rPr>
                        <a:rPr lang="en-US" sz="2400">
                          <a:effectLst/>
                          <a:latin typeface="Cambria Math"/>
                          <a:ea typeface="Calibri"/>
                          <a:cs typeface="Sakkal Majalla"/>
                        </a:rPr>
                        <m:t>rad</m:t>
                      </m:r>
                      <m:r>
                        <m:rPr>
                          <m:nor/>
                        </m:rPr>
                        <a:rPr lang="en-US" sz="2400">
                          <a:effectLst/>
                          <a:latin typeface="Cambria Math"/>
                          <a:ea typeface="Calibri"/>
                          <a:cs typeface="Sakkal Majalla"/>
                        </a:rPr>
                        <m:t>/</m:t>
                      </m:r>
                      <m:r>
                        <m:rPr>
                          <m:nor/>
                        </m:rPr>
                        <a:rPr lang="en-US" sz="2400">
                          <a:effectLst/>
                          <a:latin typeface="Cambria Math"/>
                          <a:ea typeface="Calibri"/>
                          <a:cs typeface="Sakkal Majalla"/>
                        </a:rPr>
                        <m:t>s</m:t>
                      </m:r>
                    </m:oMath>
                  </m:oMathPara>
                </a14:m>
                <a:endParaRPr lang="en-US" sz="2400" dirty="0">
                  <a:effectLst/>
                  <a:latin typeface="Cambria Math"/>
                  <a:ea typeface="Calibri"/>
                  <a:cs typeface="Sakkal Majalla"/>
                </a:endParaRPr>
              </a:p>
              <a:p>
                <a:pPr marL="1092200" algn="ctr">
                  <a:lnSpc>
                    <a:spcPct val="115000"/>
                  </a:lnSpc>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Cambria Math"/>
                            </a:rPr>
                          </m:ctrlPr>
                        </m:sSubPr>
                        <m:e>
                          <m:r>
                            <a:rPr lang="en-US" sz="2400" i="1">
                              <a:effectLst/>
                              <a:latin typeface="Cambria Math"/>
                              <a:ea typeface="Calibri"/>
                              <a:cs typeface="Cambria Math"/>
                            </a:rPr>
                            <m:t>𝑥</m:t>
                          </m:r>
                        </m:e>
                        <m:sub>
                          <m:r>
                            <a:rPr lang="en-US" sz="2400" i="1">
                              <a:effectLst/>
                              <a:latin typeface="Cambria Math"/>
                              <a:ea typeface="Calibri"/>
                              <a:cs typeface="Cambria Math"/>
                            </a:rPr>
                            <m:t>𝑚𝑎𝑥</m:t>
                          </m:r>
                        </m:sub>
                      </m:sSub>
                      <m:r>
                        <a:rPr lang="en-US" sz="2400" i="1">
                          <a:effectLst/>
                          <a:latin typeface="Cambria Math"/>
                          <a:ea typeface="Calibri"/>
                          <a:cs typeface="Cambria Math"/>
                        </a:rPr>
                        <m:t>=</m:t>
                      </m:r>
                      <m:sSub>
                        <m:sSubPr>
                          <m:ctrlPr>
                            <a:rPr lang="en-US" sz="2400" i="1">
                              <a:effectLst/>
                              <a:latin typeface="Cambria Math"/>
                              <a:ea typeface="Calibri"/>
                              <a:cs typeface="Cambria Math"/>
                            </a:rPr>
                          </m:ctrlPr>
                        </m:sSubPr>
                        <m:e>
                          <m:r>
                            <a:rPr lang="en-US" sz="2400" i="1">
                              <a:effectLst/>
                              <a:latin typeface="Cambria Math"/>
                              <a:ea typeface="Calibri"/>
                              <a:cs typeface="Cambria Math"/>
                            </a:rPr>
                            <m:t>𝑥</m:t>
                          </m:r>
                        </m:e>
                        <m:sub>
                          <m:r>
                            <a:rPr lang="en-US" sz="2400" i="1">
                              <a:effectLst/>
                              <a:latin typeface="Cambria Math"/>
                              <a:ea typeface="Calibri"/>
                              <a:cs typeface="Cambria Math"/>
                            </a:rPr>
                            <m:t>𝑜</m:t>
                          </m:r>
                        </m:sub>
                      </m:sSub>
                      <m:r>
                        <a:rPr lang="en-US" sz="2400" i="1">
                          <a:effectLst/>
                          <a:latin typeface="Cambria Math"/>
                          <a:ea typeface="Calibri"/>
                          <a:cs typeface="Cambria Math"/>
                        </a:rPr>
                        <m:t>+</m:t>
                      </m:r>
                      <m:f>
                        <m:fPr>
                          <m:ctrlPr>
                            <a:rPr lang="en-US" sz="2400" i="1">
                              <a:effectLst/>
                              <a:latin typeface="Cambria Math"/>
                              <a:ea typeface="Calibri"/>
                              <a:cs typeface="Cambria Math"/>
                            </a:rPr>
                          </m:ctrlPr>
                        </m:fPr>
                        <m:num>
                          <m:r>
                            <a:rPr lang="en-US" sz="2400" i="1">
                              <a:effectLst/>
                              <a:latin typeface="Cambria Math"/>
                              <a:ea typeface="Calibri"/>
                              <a:cs typeface="Cambria Math"/>
                            </a:rPr>
                            <m:t>𝑠</m:t>
                          </m:r>
                        </m:num>
                        <m:den>
                          <m:r>
                            <a:rPr lang="en-US" sz="2400" i="1">
                              <a:effectLst/>
                              <a:latin typeface="Cambria Math"/>
                              <a:ea typeface="Calibri"/>
                              <a:cs typeface="Cambria Math"/>
                            </a:rPr>
                            <m:t>𝑐</m:t>
                          </m:r>
                          <m:r>
                            <a:rPr lang="en-US" sz="2400" i="1">
                              <a:effectLst/>
                              <a:latin typeface="Cambria Math"/>
                              <a:ea typeface="Calibri"/>
                              <a:cs typeface="Cambria Math"/>
                            </a:rPr>
                            <m:t>.</m:t>
                          </m:r>
                          <m:sSub>
                            <m:sSubPr>
                              <m:ctrlPr>
                                <a:rPr lang="en-US" sz="2400" i="1">
                                  <a:effectLst/>
                                  <a:latin typeface="Cambria Math"/>
                                  <a:ea typeface="Calibri"/>
                                  <a:cs typeface="Cambria Math"/>
                                </a:rPr>
                              </m:ctrlPr>
                            </m:sSubPr>
                            <m:e>
                              <m:r>
                                <a:rPr lang="en-US" sz="2400" i="1">
                                  <a:effectLst/>
                                  <a:latin typeface="Cambria Math"/>
                                  <a:ea typeface="Calibri"/>
                                  <a:cs typeface="Cambria Math"/>
                                </a:rPr>
                                <m:t>𝜔</m:t>
                              </m:r>
                            </m:e>
                            <m:sub>
                              <m:r>
                                <a:rPr lang="en-US" sz="2400" i="1">
                                  <a:effectLst/>
                                  <a:latin typeface="Cambria Math"/>
                                  <a:ea typeface="Calibri"/>
                                  <a:cs typeface="Cambria Math"/>
                                </a:rPr>
                                <m:t>𝑛</m:t>
                              </m:r>
                            </m:sub>
                          </m:sSub>
                        </m:den>
                      </m:f>
                    </m:oMath>
                  </m:oMathPara>
                </a14:m>
                <a:endParaRPr lang="en-US" sz="2400" dirty="0">
                  <a:effectLst/>
                  <a:latin typeface="Cambria Math"/>
                  <a:ea typeface="Calibri"/>
                  <a:cs typeface="Sakkal Majalla"/>
                </a:endParaRPr>
              </a:p>
              <a:p>
                <a:pPr marL="863600">
                  <a:lnSpc>
                    <a:spcPct val="130000"/>
                  </a:lnSpc>
                </a:pPr>
                <a:r>
                  <a:rPr lang="ar-EG" sz="2400" dirty="0">
                    <a:effectLst/>
                    <a:latin typeface="Cambria Math"/>
                    <a:ea typeface="Calibri"/>
                    <a:cs typeface="Sakkal Majalla"/>
                  </a:rPr>
                  <a:t>حيث: </a:t>
                </a:r>
                <a:r>
                  <a:rPr lang="en-US" sz="2000" dirty="0">
                    <a:effectLst/>
                    <a:latin typeface="Cambria Math"/>
                    <a:ea typeface="Calibri"/>
                    <a:cs typeface="Sakkal Majalla"/>
                  </a:rPr>
                  <a:t>x</a:t>
                </a:r>
                <a:r>
                  <a:rPr lang="en-US" sz="2000" baseline="-25000" dirty="0">
                    <a:effectLst/>
                    <a:latin typeface="Cambria Math"/>
                    <a:ea typeface="Calibri"/>
                    <a:cs typeface="Sakkal Majalla"/>
                  </a:rPr>
                  <a:t>o</a:t>
                </a:r>
                <a:r>
                  <a:rPr lang="ar-EG" sz="2400" dirty="0">
                    <a:effectLst/>
                    <a:latin typeface="Cambria Math"/>
                    <a:ea typeface="Calibri"/>
                    <a:cs typeface="Sakkal Majalla"/>
                  </a:rPr>
                  <a:t> = الإنحراف للنظام الإهتزازي تحت تأثير القوة الإستاتيكية </a:t>
                </a:r>
                <a:r>
                  <a:rPr lang="en-US" sz="2000" dirty="0">
                    <a:effectLst/>
                    <a:latin typeface="Cambria Math"/>
                    <a:ea typeface="Calibri"/>
                    <a:cs typeface="Sakkal Majalla"/>
                  </a:rPr>
                  <a:t>(F)</a:t>
                </a:r>
                <a:r>
                  <a:rPr lang="ar-EG" sz="2000" dirty="0">
                    <a:effectLst/>
                    <a:latin typeface="Cambria Math"/>
                    <a:ea typeface="Calibri"/>
                    <a:cs typeface="Sakkal Majalla"/>
                  </a:rPr>
                  <a:t>.</a:t>
                </a:r>
                <a:endParaRPr lang="en-US" sz="24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259632" y="764704"/>
                <a:ext cx="7560840" cy="5971186"/>
              </a:xfrm>
              <a:prstGeom prst="rect">
                <a:avLst/>
              </a:prstGeom>
              <a:blipFill rotWithShape="1">
                <a:blip r:embed="rId2"/>
                <a:stretch>
                  <a:fillRect l="-2097" r="-645" b="-1429"/>
                </a:stretch>
              </a:blipFill>
            </p:spPr>
            <p:txBody>
              <a:bodyPr/>
              <a:lstStyle/>
              <a:p>
                <a:r>
                  <a:rPr lang="ar-EG">
                    <a:noFill/>
                  </a:rPr>
                  <a:t> </a:t>
                </a:r>
              </a:p>
            </p:txBody>
          </p:sp>
        </mc:Fallback>
      </mc:AlternateContent>
    </p:spTree>
    <p:extLst>
      <p:ext uri="{BB962C8B-B14F-4D97-AF65-F5344CB8AC3E}">
        <p14:creationId xmlns:p14="http://schemas.microsoft.com/office/powerpoint/2010/main" val="270307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cs typeface="Simple Bold Jut Out" pitchFamily="2" charset="-78"/>
              </a:rPr>
              <a:t>معامل التكبير </a:t>
            </a:r>
            <a:endParaRPr lang="ar-EG" sz="36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83295" y="1124744"/>
                <a:ext cx="7488832" cy="5201424"/>
              </a:xfrm>
              <a:prstGeom prst="rect">
                <a:avLst/>
              </a:prstGeom>
            </p:spPr>
            <p:txBody>
              <a:bodyPr wrap="square">
                <a:spAutoFit/>
              </a:bodyPr>
              <a:lstStyle/>
              <a:p>
                <a:pPr algn="just">
                  <a:lnSpc>
                    <a:spcPct val="150000"/>
                  </a:lnSpc>
                </a:pPr>
                <a:r>
                  <a:rPr lang="ar-EG" sz="3200" dirty="0">
                    <a:latin typeface="Cambria Math"/>
                    <a:ea typeface="Calibri"/>
                    <a:cs typeface="Sakkal Majalla"/>
                  </a:rPr>
                  <a:t>يعرف معامل التكبير </a:t>
                </a:r>
                <a:r>
                  <a:rPr lang="en-US" sz="2800" dirty="0">
                    <a:effectLst/>
                    <a:latin typeface="Cambria Math"/>
                    <a:ea typeface="Calibri"/>
                    <a:cs typeface="Sakkal Majalla"/>
                  </a:rPr>
                  <a:t>(D)</a:t>
                </a:r>
                <a:r>
                  <a:rPr lang="ar-EG" sz="3200" dirty="0">
                    <a:effectLst/>
                    <a:latin typeface="Cambria Math"/>
                    <a:ea typeface="Calibri"/>
                    <a:cs typeface="Sakkal Majalla"/>
                  </a:rPr>
                  <a:t> بأنه النسبة بين أقصى إزاحة للإهتزازات الجبرية </a:t>
                </a:r>
                <a14:m>
                  <m:oMath xmlns:m="http://schemas.openxmlformats.org/officeDocument/2006/math">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𝑥</m:t>
                            </m:r>
                          </m:e>
                          <m:sub>
                            <m:r>
                              <a:rPr lang="en-US" sz="3200" i="1">
                                <a:effectLst/>
                                <a:latin typeface="Cambria Math"/>
                                <a:ea typeface="Calibri"/>
                                <a:cs typeface="Sakkal Majalla"/>
                              </a:rPr>
                              <m:t>𝑚𝑎𝑥</m:t>
                            </m:r>
                          </m:sub>
                        </m:sSub>
                      </m:e>
                    </m:d>
                  </m:oMath>
                </a14:m>
                <a:r>
                  <a:rPr lang="ar-EG" sz="3200" dirty="0">
                    <a:effectLst/>
                    <a:latin typeface="Cambria Math"/>
                    <a:ea typeface="Times New Roman"/>
                    <a:cs typeface="Sakkal Majalla"/>
                  </a:rPr>
                  <a:t> إلى الإنحراف </a:t>
                </a:r>
                <a14:m>
                  <m:oMath xmlns:m="http://schemas.openxmlformats.org/officeDocument/2006/math">
                    <m:d>
                      <m:dPr>
                        <m:ctrlPr>
                          <a:rPr lang="en-US" sz="3200" i="1">
                            <a:effectLst/>
                            <a:latin typeface="Cambria Math"/>
                            <a:ea typeface="Times New Roman"/>
                            <a:cs typeface="Sakkal Majalla"/>
                          </a:rPr>
                        </m:ctrlPr>
                      </m:dPr>
                      <m:e>
                        <m:sSub>
                          <m:sSubPr>
                            <m:ctrlPr>
                              <a:rPr lang="en-US" sz="3200" i="1">
                                <a:effectLst/>
                                <a:latin typeface="Cambria Math"/>
                                <a:ea typeface="Times New Roman"/>
                                <a:cs typeface="Sakkal Majalla"/>
                              </a:rPr>
                            </m:ctrlPr>
                          </m:sSubPr>
                          <m:e>
                            <m:r>
                              <a:rPr lang="en-US" sz="3200" i="1">
                                <a:effectLst/>
                                <a:latin typeface="Cambria Math"/>
                                <a:ea typeface="Times New Roman"/>
                                <a:cs typeface="Sakkal Majalla"/>
                              </a:rPr>
                              <m:t>𝑥</m:t>
                            </m:r>
                          </m:e>
                          <m:sub>
                            <m:r>
                              <a:rPr lang="en-US" sz="3200" i="1">
                                <a:effectLst/>
                                <a:latin typeface="Cambria Math"/>
                                <a:ea typeface="Times New Roman"/>
                                <a:cs typeface="Sakkal Majalla"/>
                              </a:rPr>
                              <m:t>𝑜</m:t>
                            </m:r>
                          </m:sub>
                        </m:sSub>
                      </m:e>
                    </m:d>
                  </m:oMath>
                </a14:m>
                <a:r>
                  <a:rPr lang="ar-EG" sz="3200" dirty="0">
                    <a:effectLst/>
                    <a:latin typeface="Cambria Math"/>
                    <a:ea typeface="Times New Roman"/>
                    <a:cs typeface="Sakkal Majalla"/>
                  </a:rPr>
                  <a:t> الناتج عن القوة الإستاتيكية </a:t>
                </a:r>
                <a14:m>
                  <m:oMath xmlns:m="http://schemas.openxmlformats.org/officeDocument/2006/math">
                    <m:d>
                      <m:dPr>
                        <m:ctrlPr>
                          <a:rPr lang="en-US" sz="2800" i="1">
                            <a:effectLst/>
                            <a:latin typeface="Cambria Math"/>
                            <a:ea typeface="Times New Roman"/>
                            <a:cs typeface="Sakkal Majalla"/>
                          </a:rPr>
                        </m:ctrlPr>
                      </m:dPr>
                      <m:e>
                        <m:r>
                          <a:rPr lang="en-US" sz="2800" i="1">
                            <a:effectLst/>
                            <a:latin typeface="Cambria Math"/>
                            <a:ea typeface="Times New Roman"/>
                            <a:cs typeface="Sakkal Majalla"/>
                          </a:rPr>
                          <m:t>𝐹</m:t>
                        </m:r>
                      </m:e>
                    </m:d>
                  </m:oMath>
                </a14:m>
                <a:r>
                  <a:rPr lang="en-US" sz="3200" dirty="0">
                    <a:effectLst/>
                    <a:latin typeface="Sakkal Majalla"/>
                    <a:ea typeface="Calibri"/>
                    <a:cs typeface="Sakkal Majalla"/>
                  </a:rPr>
                  <a:t> </a:t>
                </a:r>
                <a:r>
                  <a:rPr lang="ar-EG" sz="3200" dirty="0">
                    <a:effectLst/>
                    <a:latin typeface="Sakkal Majalla"/>
                    <a:ea typeface="Calibri"/>
                    <a:cs typeface="Sakkal Majalla"/>
                  </a:rPr>
                  <a:t>أي أن معامل التكبير يعرف بأنه المعامل الذي عنده تكون الإنحرافات الإستاتيكية المنتجة بواسطة القوة </a:t>
                </a:r>
                <a:r>
                  <a:rPr lang="en-US" sz="2800" dirty="0">
                    <a:effectLst/>
                    <a:latin typeface="Cambria Math"/>
                    <a:ea typeface="Calibri"/>
                    <a:cs typeface="Sakkal Majalla"/>
                  </a:rPr>
                  <a:t>(F)</a:t>
                </a:r>
                <a:r>
                  <a:rPr lang="en-US" sz="3200" dirty="0">
                    <a:effectLst/>
                    <a:latin typeface="Sakkal Majalla"/>
                    <a:ea typeface="Calibri"/>
                    <a:cs typeface="Sakkal Majalla"/>
                  </a:rPr>
                  <a:t> </a:t>
                </a:r>
                <a:r>
                  <a:rPr lang="ar-EG" sz="3200" dirty="0">
                    <a:effectLst/>
                    <a:latin typeface="Sakkal Majalla"/>
                    <a:ea typeface="Calibri"/>
                    <a:cs typeface="Sakkal Majalla"/>
                  </a:rPr>
                  <a:t>لابد من مضاعفاتها لكي نحصل على أقصى إتساع للإهتزازة الجبرية </a:t>
                </a:r>
                <a14:m>
                  <m:oMath xmlns:m="http://schemas.openxmlformats.org/officeDocument/2006/math">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𝑥</m:t>
                            </m:r>
                          </m:e>
                          <m:sub>
                            <m:r>
                              <a:rPr lang="en-US" sz="3200" i="1">
                                <a:effectLst/>
                                <a:latin typeface="Cambria Math"/>
                                <a:ea typeface="Calibri"/>
                                <a:cs typeface="Sakkal Majalla"/>
                              </a:rPr>
                              <m:t>𝑚𝑎𝑥</m:t>
                            </m:r>
                          </m:sub>
                        </m:sSub>
                      </m:e>
                    </m:d>
                  </m:oMath>
                </a14:m>
                <a:r>
                  <a:rPr lang="ar-EG" sz="3200" dirty="0">
                    <a:effectLst/>
                    <a:latin typeface="Cambria Math"/>
                    <a:ea typeface="Calibri"/>
                    <a:cs typeface="Sakkal Majalla"/>
                  </a:rPr>
                  <a:t> عن طريق القوة الخارجية </a:t>
                </a:r>
                <a14:m>
                  <m:oMath xmlns:m="http://schemas.openxmlformats.org/officeDocument/2006/math">
                    <m:d>
                      <m:dPr>
                        <m:ctrlPr>
                          <a:rPr lang="en-US" sz="3200" i="1">
                            <a:effectLst/>
                            <a:latin typeface="Cambria Math"/>
                            <a:ea typeface="Calibri"/>
                            <a:cs typeface="Sakkal Majalla"/>
                          </a:rPr>
                        </m:ctrlPr>
                      </m:dPr>
                      <m:e>
                        <m:r>
                          <a:rPr lang="en-US" sz="3200" i="1">
                            <a:effectLst/>
                            <a:latin typeface="Cambria Math"/>
                            <a:ea typeface="Calibri"/>
                            <a:cs typeface="Sakkal Majalla"/>
                          </a:rPr>
                          <m:t>𝐹𝑐𝑜𝑠</m:t>
                        </m:r>
                        <m:r>
                          <a:rPr lang="en-US" sz="3200" i="1">
                            <a:effectLst/>
                            <a:latin typeface="Cambria Math"/>
                            <a:ea typeface="Calibri"/>
                            <a:cs typeface="Sakkal Majalla"/>
                          </a:rPr>
                          <m:t> </m:t>
                        </m:r>
                        <m:r>
                          <a:rPr lang="en-US" sz="3200" i="1">
                            <a:effectLst/>
                            <a:latin typeface="Cambria Math"/>
                            <a:ea typeface="Calibri"/>
                            <a:cs typeface="Sakkal Majalla"/>
                          </a:rPr>
                          <m:t>𝜔</m:t>
                        </m:r>
                        <m:r>
                          <a:rPr lang="en-US" sz="3200" i="1">
                            <a:effectLst/>
                            <a:latin typeface="Cambria Math"/>
                            <a:ea typeface="Calibri"/>
                            <a:cs typeface="Sakkal Majalla"/>
                          </a:rPr>
                          <m:t>𝑡</m:t>
                        </m:r>
                      </m:e>
                    </m:d>
                  </m:oMath>
                </a14:m>
                <a:r>
                  <a:rPr lang="en-US" sz="3200" dirty="0">
                    <a:effectLst/>
                    <a:latin typeface="Sakkal Majalla"/>
                    <a:ea typeface="Calibri"/>
                    <a:cs typeface="Sakkal Majalla"/>
                  </a:rPr>
                  <a:t> </a:t>
                </a:r>
                <a:r>
                  <a:rPr lang="ar-EG" sz="3200" dirty="0">
                    <a:effectLst/>
                    <a:latin typeface="Sakkal Majalla"/>
                    <a:ea typeface="Calibri"/>
                    <a:cs typeface="Sakkal Majalla"/>
                  </a:rPr>
                  <a:t>ويعبر عن معامل التكبير  رياضيا كما يلي:</a:t>
                </a:r>
                <a:endParaRPr lang="en-US" sz="32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83295" y="1124744"/>
                <a:ext cx="7488832" cy="5201424"/>
              </a:xfrm>
              <a:prstGeom prst="rect">
                <a:avLst/>
              </a:prstGeom>
              <a:blipFill rotWithShape="1">
                <a:blip r:embed="rId2"/>
                <a:stretch>
                  <a:fillRect l="-3173" r="-2034" b="-3400"/>
                </a:stretch>
              </a:blipFill>
            </p:spPr>
            <p:txBody>
              <a:bodyPr/>
              <a:lstStyle/>
              <a:p>
                <a:r>
                  <a:rPr lang="ar-EG">
                    <a:noFill/>
                  </a:rPr>
                  <a:t> </a:t>
                </a:r>
              </a:p>
            </p:txBody>
          </p:sp>
        </mc:Fallback>
      </mc:AlternateContent>
    </p:spTree>
    <p:extLst>
      <p:ext uri="{BB962C8B-B14F-4D97-AF65-F5344CB8AC3E}">
        <p14:creationId xmlns:p14="http://schemas.microsoft.com/office/powerpoint/2010/main" val="873590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cs typeface="Simple Bold Jut Out" pitchFamily="2" charset="-78"/>
              </a:rPr>
              <a:t>معامل التكبير </a:t>
            </a:r>
            <a:endParaRPr lang="ar-EG" sz="36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21" r="26760"/>
          <a:stretch/>
        </p:blipFill>
        <p:spPr bwMode="auto">
          <a:xfrm>
            <a:off x="1259632" y="1124744"/>
            <a:ext cx="74888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103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عزل الإهتزاز</a:t>
            </a:r>
            <a:r>
              <a:rPr lang="en-US" sz="3200" b="1" dirty="0">
                <a:solidFill>
                  <a:schemeClr val="tx1"/>
                </a:solidFill>
                <a:effectLst>
                  <a:outerShdw blurRad="38100" dist="38100" dir="2700000" algn="tl">
                    <a:srgbClr val="000000">
                      <a:alpha val="43137"/>
                    </a:srgbClr>
                  </a:outerShdw>
                </a:effectLst>
                <a:cs typeface="Simple Bold Jut Out" pitchFamily="2" charset="-78"/>
              </a:rPr>
              <a:t>Isolation Vibration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24744"/>
            <a:ext cx="619268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734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عزل الإهتزاز</a:t>
            </a:r>
            <a:r>
              <a:rPr lang="en-US" sz="3200" b="1" dirty="0">
                <a:solidFill>
                  <a:schemeClr val="tx1"/>
                </a:solidFill>
                <a:effectLst>
                  <a:outerShdw blurRad="38100" dist="38100" dir="2700000" algn="tl">
                    <a:srgbClr val="000000">
                      <a:alpha val="43137"/>
                    </a:srgbClr>
                  </a:outerShdw>
                </a:effectLst>
                <a:cs typeface="Simple Bold Jut Out" pitchFamily="2" charset="-78"/>
              </a:rPr>
              <a:t>Isolation Vibration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15616" y="908720"/>
                <a:ext cx="7776864" cy="5336846"/>
              </a:xfrm>
              <a:prstGeom prst="rect">
                <a:avLst/>
              </a:prstGeom>
            </p:spPr>
            <p:txBody>
              <a:bodyPr wrap="square">
                <a:spAutoFit/>
              </a:bodyPr>
              <a:lstStyle/>
              <a:p>
                <a:pPr algn="just">
                  <a:lnSpc>
                    <a:spcPct val="120000"/>
                  </a:lnSpc>
                </a:pPr>
                <a:r>
                  <a:rPr lang="ar-EG" sz="3200" dirty="0" smtClean="0">
                    <a:latin typeface="Cambria Math"/>
                    <a:ea typeface="Calibri"/>
                    <a:cs typeface="Sakkal Majalla"/>
                  </a:rPr>
                  <a:t>عندما </a:t>
                </a:r>
                <a:r>
                  <a:rPr lang="ar-EG" sz="3200" dirty="0">
                    <a:latin typeface="Cambria Math"/>
                    <a:ea typeface="Calibri"/>
                    <a:cs typeface="Sakkal Majalla"/>
                  </a:rPr>
                  <a:t>يتم التأثير بالقوة الخارجية </a:t>
                </a:r>
                <a14:m>
                  <m:oMath xmlns:m="http://schemas.openxmlformats.org/officeDocument/2006/math">
                    <m:d>
                      <m:dPr>
                        <m:ctrlPr>
                          <a:rPr lang="en-US" sz="2800" i="1">
                            <a:effectLst/>
                            <a:latin typeface="Cambria Math"/>
                            <a:ea typeface="Calibri"/>
                            <a:cs typeface="Sakkal Majalla"/>
                          </a:rPr>
                        </m:ctrlPr>
                      </m:dPr>
                      <m:e>
                        <m:r>
                          <a:rPr lang="en-US" sz="2800" i="1">
                            <a:effectLst/>
                            <a:latin typeface="Cambria Math"/>
                            <a:ea typeface="Calibri"/>
                            <a:cs typeface="Sakkal Majalla"/>
                          </a:rPr>
                          <m:t>𝐹𝑐𝑜𝑠</m:t>
                        </m:r>
                        <m:r>
                          <a:rPr lang="en-US" sz="2800" i="1">
                            <a:effectLst/>
                            <a:latin typeface="Cambria Math"/>
                            <a:ea typeface="Calibri"/>
                            <a:cs typeface="Sakkal Majalla"/>
                          </a:rPr>
                          <m:t> </m:t>
                        </m:r>
                        <m:r>
                          <a:rPr lang="en-US" sz="2800" i="1">
                            <a:effectLst/>
                            <a:latin typeface="Cambria Math"/>
                            <a:ea typeface="Calibri"/>
                            <a:cs typeface="Sakkal Majalla"/>
                          </a:rPr>
                          <m:t>𝜔</m:t>
                        </m:r>
                        <m:r>
                          <a:rPr lang="en-US" sz="2800" i="1">
                            <a:effectLst/>
                            <a:latin typeface="Cambria Math"/>
                            <a:ea typeface="Calibri"/>
                            <a:cs typeface="Sakkal Majalla"/>
                          </a:rPr>
                          <m:t>𝑡</m:t>
                        </m:r>
                      </m:e>
                    </m:d>
                  </m:oMath>
                </a14:m>
                <a:r>
                  <a:rPr lang="ar-EG" sz="3200" dirty="0">
                    <a:effectLst/>
                    <a:latin typeface="Cambria Math"/>
                    <a:ea typeface="Calibri"/>
                    <a:cs typeface="Sakkal Majalla"/>
                  </a:rPr>
                  <a:t> على الآلة التي كتلتها </a:t>
                </a:r>
                <a:r>
                  <a:rPr lang="en-US" sz="2800" dirty="0">
                    <a:effectLst/>
                    <a:latin typeface="Cambria Math"/>
                    <a:ea typeface="Calibri"/>
                    <a:cs typeface="Sakkal Majalla"/>
                  </a:rPr>
                  <a:t>(m)</a:t>
                </a:r>
                <a:r>
                  <a:rPr lang="ar-EG" sz="3200" dirty="0">
                    <a:effectLst/>
                    <a:latin typeface="Cambria Math"/>
                    <a:ea typeface="Calibri"/>
                    <a:cs typeface="Sakkal Majalla"/>
                  </a:rPr>
                  <a:t> والمثبتة بواسطة الياي الذي معامل الصلابة له </a:t>
                </a:r>
                <a:r>
                  <a:rPr lang="en-US" sz="2800" dirty="0">
                    <a:effectLst/>
                    <a:latin typeface="Cambria Math"/>
                    <a:ea typeface="Calibri"/>
                    <a:cs typeface="Sakkal Majalla"/>
                  </a:rPr>
                  <a:t>(s)</a:t>
                </a:r>
                <a:r>
                  <a:rPr lang="ar-EG" sz="3200" dirty="0">
                    <a:effectLst/>
                    <a:latin typeface="Cambria Math"/>
                    <a:ea typeface="Calibri"/>
                    <a:cs typeface="Sakkal Majalla"/>
                  </a:rPr>
                  <a:t> ، فإن القوة سوف تنقل عن طريق الياي ومثبط الإهتزاز إلى القاعدة. ونسبة القوة المنقولة </a:t>
                </a:r>
                <a:r>
                  <a:rPr lang="en-US" sz="2800" dirty="0">
                    <a:effectLst/>
                    <a:latin typeface="Cambria Math"/>
                    <a:ea typeface="Calibri"/>
                    <a:cs typeface="Sakkal Majalla"/>
                  </a:rPr>
                  <a:t>(F</a:t>
                </a:r>
                <a:r>
                  <a:rPr lang="en-US" sz="2800" baseline="-25000" dirty="0">
                    <a:effectLst/>
                    <a:latin typeface="Cambria Math"/>
                    <a:ea typeface="Calibri"/>
                    <a:cs typeface="Sakkal Majalla"/>
                  </a:rPr>
                  <a:t>T</a:t>
                </a:r>
                <a:r>
                  <a:rPr lang="en-US" sz="2800" dirty="0">
                    <a:effectLst/>
                    <a:latin typeface="Cambria Math"/>
                    <a:ea typeface="Calibri"/>
                    <a:cs typeface="Sakkal Majalla"/>
                  </a:rPr>
                  <a:t>)</a:t>
                </a:r>
                <a:r>
                  <a:rPr lang="ar-EG" sz="3200" dirty="0">
                    <a:effectLst/>
                    <a:latin typeface="Cambria Math"/>
                    <a:ea typeface="Calibri"/>
                    <a:cs typeface="Sakkal Majalla"/>
                  </a:rPr>
                  <a:t> إلى القوة التي تؤثر على الآلة </a:t>
                </a:r>
                <a:r>
                  <a:rPr lang="en-US" sz="2800" dirty="0">
                    <a:effectLst/>
                    <a:latin typeface="Cambria Math"/>
                    <a:ea typeface="Calibri"/>
                    <a:cs typeface="Sakkal Majalla"/>
                  </a:rPr>
                  <a:t>(F)</a:t>
                </a:r>
                <a:r>
                  <a:rPr lang="en-US" sz="2800" dirty="0">
                    <a:effectLst/>
                    <a:latin typeface="Sakkal Majalla"/>
                    <a:ea typeface="Calibri"/>
                    <a:cs typeface="Sakkal Majalla"/>
                  </a:rPr>
                  <a:t> </a:t>
                </a:r>
                <a:r>
                  <a:rPr lang="ar-EG" sz="3200" dirty="0">
                    <a:effectLst/>
                    <a:latin typeface="Cambria Math"/>
                    <a:ea typeface="Calibri"/>
                    <a:cs typeface="Sakkal Majalla"/>
                  </a:rPr>
                  <a:t>تعرف بإسم معامل العزل </a:t>
                </a:r>
                <a:r>
                  <a:rPr lang="en-US" sz="3200" i="1" dirty="0">
                    <a:effectLst/>
                    <a:latin typeface="Cambria Math"/>
                    <a:ea typeface="Calibri"/>
                    <a:cs typeface="Sakkal Majalla"/>
                  </a:rPr>
                  <a:t>Isolation factor</a:t>
                </a:r>
                <a:r>
                  <a:rPr lang="ar-EG" sz="3200" dirty="0">
                    <a:effectLst/>
                    <a:latin typeface="Cambria Math"/>
                    <a:ea typeface="Calibri"/>
                    <a:cs typeface="Sakkal Majalla"/>
                  </a:rPr>
                  <a:t> أو نسبة الإنتقال </a:t>
                </a:r>
                <a:r>
                  <a:rPr lang="en-US" sz="3200" i="1" dirty="0">
                    <a:effectLst/>
                    <a:latin typeface="Cambria Math"/>
                    <a:ea typeface="Calibri"/>
                    <a:cs typeface="Sakkal Majalla"/>
                  </a:rPr>
                  <a:t>Transmissibility ratio</a:t>
                </a:r>
                <a:r>
                  <a:rPr lang="ar-EG" sz="3200" dirty="0">
                    <a:effectLst/>
                    <a:latin typeface="Cambria Math"/>
                    <a:ea typeface="Calibri"/>
                    <a:cs typeface="Sakkal Majalla"/>
                  </a:rPr>
                  <a:t> للياي. والقوة المنقولة إلى القاعدة في هذه الحالة تتكون من قوتين هما:</a:t>
                </a:r>
                <a:endParaRPr lang="en-US" sz="3200" dirty="0">
                  <a:effectLst/>
                  <a:latin typeface="Cambria Math"/>
                  <a:ea typeface="Calibri"/>
                  <a:cs typeface="Sakkal Majalla"/>
                </a:endParaRPr>
              </a:p>
              <a:p>
                <a:pPr marL="342900" lvl="0" indent="-342900" algn="just">
                  <a:lnSpc>
                    <a:spcPct val="120000"/>
                  </a:lnSpc>
                  <a:buFont typeface="Wingdings"/>
                  <a:buChar char=""/>
                </a:pPr>
                <a:r>
                  <a:rPr lang="ar-EG" sz="2800" dirty="0">
                    <a:effectLst/>
                    <a:latin typeface="Cambria Math"/>
                    <a:ea typeface="Calibri"/>
                    <a:cs typeface="Sakkal Majalla"/>
                  </a:rPr>
                  <a:t>قوة الياي أو مايطلق عليها القوة المرنة والتي تساوي </a:t>
                </a:r>
                <a14:m>
                  <m:oMath xmlns:m="http://schemas.openxmlformats.org/officeDocument/2006/math">
                    <m:d>
                      <m:dPr>
                        <m:ctrlPr>
                          <a:rPr lang="en-US" sz="2800" i="1">
                            <a:effectLst/>
                            <a:latin typeface="Cambria Math"/>
                            <a:ea typeface="Calibri"/>
                            <a:cs typeface="Sakkal Majalla"/>
                          </a:rPr>
                        </m:ctrlPr>
                      </m:dPr>
                      <m:e>
                        <m:r>
                          <a:rPr lang="en-US" sz="2800" i="1">
                            <a:effectLst/>
                            <a:latin typeface="Cambria Math"/>
                            <a:ea typeface="Calibri"/>
                            <a:cs typeface="Sakkal Majalla"/>
                          </a:rPr>
                          <m:t>𝑠</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𝑚𝑎𝑥</m:t>
                            </m:r>
                          </m:sub>
                        </m:sSub>
                      </m:e>
                    </m:d>
                  </m:oMath>
                </a14:m>
                <a:r>
                  <a:rPr lang="ar-EG" sz="2800" dirty="0">
                    <a:effectLst/>
                    <a:latin typeface="Cambria Math"/>
                    <a:ea typeface="Calibri"/>
                    <a:cs typeface="Sakkal Majalla"/>
                  </a:rPr>
                  <a:t>.</a:t>
                </a:r>
                <a:endParaRPr lang="en-US" sz="2800" dirty="0">
                  <a:effectLst/>
                  <a:latin typeface="Cambria Math"/>
                  <a:ea typeface="Calibri"/>
                  <a:cs typeface="Sakkal Majalla"/>
                </a:endParaRPr>
              </a:p>
              <a:p>
                <a:pPr marL="342900" lvl="0" indent="-342900" algn="just">
                  <a:lnSpc>
                    <a:spcPct val="120000"/>
                  </a:lnSpc>
                  <a:buFont typeface="Wingdings"/>
                  <a:buChar char=""/>
                </a:pPr>
                <a:r>
                  <a:rPr lang="ar-EG" sz="3200" dirty="0">
                    <a:effectLst/>
                    <a:latin typeface="Cambria Math"/>
                    <a:ea typeface="Calibri"/>
                    <a:cs typeface="Sakkal Majalla"/>
                  </a:rPr>
                  <a:t>قوة الكبت والتي تساوي </a:t>
                </a:r>
                <a14:m>
                  <m:oMath xmlns:m="http://schemas.openxmlformats.org/officeDocument/2006/math">
                    <m:d>
                      <m:dPr>
                        <m:ctrlPr>
                          <a:rPr lang="en-US" sz="3200" i="1">
                            <a:effectLst/>
                            <a:latin typeface="Cambria Math"/>
                            <a:ea typeface="Calibri"/>
                            <a:cs typeface="Sakkal Majalla"/>
                          </a:rPr>
                        </m:ctrlPr>
                      </m:dPr>
                      <m:e>
                        <m:r>
                          <a:rPr lang="en-US" sz="3200" i="1">
                            <a:effectLst/>
                            <a:latin typeface="Cambria Math"/>
                            <a:ea typeface="Calibri"/>
                            <a:cs typeface="Sakkal Majalla"/>
                          </a:rPr>
                          <m:t>𝑐</m:t>
                        </m:r>
                        <m:r>
                          <a:rPr lang="en-US" sz="3200" i="1">
                            <a:effectLst/>
                            <a:latin typeface="Cambria Math"/>
                            <a:ea typeface="Calibri"/>
                            <a:cs typeface="Sakkal Majalla"/>
                          </a:rPr>
                          <m:t>.</m:t>
                        </m:r>
                        <m:r>
                          <a:rPr lang="en-US" sz="3200" i="1">
                            <a:effectLst/>
                            <a:latin typeface="Cambria Math"/>
                            <a:ea typeface="Calibri"/>
                            <a:cs typeface="Sakkal Majalla"/>
                          </a:rPr>
                          <m:t>𝜔</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𝑥</m:t>
                            </m:r>
                          </m:e>
                          <m:sub>
                            <m:r>
                              <a:rPr lang="en-US" sz="3200" i="1">
                                <a:effectLst/>
                                <a:latin typeface="Cambria Math"/>
                                <a:ea typeface="Calibri"/>
                                <a:cs typeface="Sakkal Majalla"/>
                              </a:rPr>
                              <m:t>𝑚𝑎𝑥</m:t>
                            </m:r>
                          </m:sub>
                        </m:sSub>
                      </m:e>
                    </m:d>
                  </m:oMath>
                </a14:m>
                <a:r>
                  <a:rPr lang="ar-EG" sz="3200" dirty="0">
                    <a:effectLst/>
                    <a:latin typeface="Cambria Math"/>
                    <a:ea typeface="Calibri"/>
                    <a:cs typeface="Sakkal Majalla"/>
                  </a:rPr>
                  <a:t>.</a:t>
                </a:r>
                <a:endParaRPr lang="en-US" sz="32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15616" y="908720"/>
                <a:ext cx="7776864" cy="5336846"/>
              </a:xfrm>
              <a:prstGeom prst="rect">
                <a:avLst/>
              </a:prstGeom>
              <a:blipFill rotWithShape="1">
                <a:blip r:embed="rId2"/>
                <a:stretch>
                  <a:fillRect l="-3135" r="-2116" b="-3196"/>
                </a:stretch>
              </a:blipFill>
            </p:spPr>
            <p:txBody>
              <a:bodyPr/>
              <a:lstStyle/>
              <a:p>
                <a:r>
                  <a:rPr lang="ar-EG">
                    <a:noFill/>
                  </a:rPr>
                  <a:t> </a:t>
                </a:r>
              </a:p>
            </p:txBody>
          </p:sp>
        </mc:Fallback>
      </mc:AlternateContent>
    </p:spTree>
    <p:extLst>
      <p:ext uri="{BB962C8B-B14F-4D97-AF65-F5344CB8AC3E}">
        <p14:creationId xmlns:p14="http://schemas.microsoft.com/office/powerpoint/2010/main" val="3465943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عزل الإهتزاز</a:t>
            </a:r>
            <a:r>
              <a:rPr lang="en-US" sz="3200" b="1" dirty="0">
                <a:solidFill>
                  <a:schemeClr val="tx1"/>
                </a:solidFill>
                <a:effectLst>
                  <a:outerShdw blurRad="38100" dist="38100" dir="2700000" algn="tl">
                    <a:srgbClr val="000000">
                      <a:alpha val="43137"/>
                    </a:srgbClr>
                  </a:outerShdw>
                </a:effectLst>
                <a:cs typeface="Simple Bold Jut Out" pitchFamily="2" charset="-78"/>
              </a:rPr>
              <a:t>Isolation Vibration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15616" y="980728"/>
                <a:ext cx="7560840" cy="5547673"/>
              </a:xfrm>
              <a:prstGeom prst="rect">
                <a:avLst/>
              </a:prstGeom>
            </p:spPr>
            <p:txBody>
              <a:bodyPr wrap="square">
                <a:spAutoFit/>
              </a:bodyPr>
              <a:lstStyle/>
              <a:p>
                <a:pPr algn="just">
                  <a:lnSpc>
                    <a:spcPct val="150000"/>
                  </a:lnSpc>
                </a:pPr>
                <a:r>
                  <a:rPr lang="ar-EG" sz="2800" dirty="0">
                    <a:latin typeface="Cambria Math"/>
                    <a:ea typeface="Times New Roman"/>
                    <a:cs typeface="Sakkal Majalla"/>
                  </a:rPr>
                  <a:t>وحيث أن القوتين متعامدتين ، فإن القوة المنقولة وكذلك معامل العزل للإهتزاز يقدرا كما يلي:</a:t>
                </a:r>
                <a:endParaRPr lang="en-US" sz="2800" dirty="0">
                  <a:effectLst/>
                  <a:latin typeface="Cambria Math"/>
                  <a:ea typeface="Calibri"/>
                  <a:cs typeface="Sakkal Majalla"/>
                </a:endParaRPr>
              </a:p>
              <a:p>
                <a:pPr marL="660400" algn="just">
                  <a:lnSpc>
                    <a:spcPct val="15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𝐹</m:t>
                          </m:r>
                        </m:e>
                        <m:sub>
                          <m:r>
                            <a:rPr lang="en-US" sz="2800" i="1">
                              <a:effectLst/>
                              <a:latin typeface="Cambria Math"/>
                              <a:ea typeface="Times New Roman"/>
                              <a:cs typeface="Sakkal Majalla"/>
                            </a:rPr>
                            <m:t>𝑇</m:t>
                          </m:r>
                        </m:sub>
                      </m:sSub>
                      <m:r>
                        <a:rPr lang="en-US" sz="2800" i="1">
                          <a:effectLst/>
                          <a:latin typeface="Cambria Math"/>
                          <a:ea typeface="Times New Roman"/>
                          <a:cs typeface="Sakkal Majalla"/>
                        </a:rPr>
                        <m:t>=</m:t>
                      </m:r>
                      <m:rad>
                        <m:radPr>
                          <m:degHide m:val="on"/>
                          <m:ctrlPr>
                            <a:rPr lang="en-US" sz="2800" i="1">
                              <a:effectLst/>
                              <a:latin typeface="Cambria Math"/>
                              <a:ea typeface="Times New Roman"/>
                              <a:cs typeface="Sakkal Majalla"/>
                            </a:rPr>
                          </m:ctrlPr>
                        </m:radPr>
                        <m:deg/>
                        <m:e>
                          <m:sSup>
                            <m:sSupPr>
                              <m:ctrlPr>
                                <a:rPr lang="en-US" sz="2800" i="1">
                                  <a:effectLst/>
                                  <a:latin typeface="Cambria Math"/>
                                  <a:ea typeface="Times New Roman"/>
                                  <a:cs typeface="Sakkal Majalla"/>
                                </a:rPr>
                              </m:ctrlPr>
                            </m:sSupPr>
                            <m:e>
                              <m:d>
                                <m:dPr>
                                  <m:ctrlPr>
                                    <a:rPr lang="en-US" sz="2800" i="1">
                                      <a:effectLst/>
                                      <a:latin typeface="Cambria Math"/>
                                      <a:ea typeface="Times New Roman"/>
                                      <a:cs typeface="Sakkal Majalla"/>
                                    </a:rPr>
                                  </m:ctrlPr>
                                </m:dPr>
                                <m:e>
                                  <m:r>
                                    <a:rPr lang="en-US" sz="2800" i="1">
                                      <a:effectLst/>
                                      <a:latin typeface="Cambria Math"/>
                                      <a:ea typeface="Times New Roman"/>
                                      <a:cs typeface="Sakkal Majalla"/>
                                    </a:rPr>
                                    <m:t>𝑠</m:t>
                                  </m:r>
                                  <m:r>
                                    <a:rPr lang="en-US" sz="2800" i="1">
                                      <a:effectLst/>
                                      <a:latin typeface="Cambria Math"/>
                                      <a:ea typeface="Times New Roman"/>
                                      <a:cs typeface="Sakkal Majalla"/>
                                    </a:rPr>
                                    <m:t>.</m:t>
                                  </m:r>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𝑥</m:t>
                                      </m:r>
                                    </m:e>
                                    <m:sub>
                                      <m:r>
                                        <a:rPr lang="en-US" sz="2800" i="1">
                                          <a:effectLst/>
                                          <a:latin typeface="Cambria Math"/>
                                          <a:ea typeface="Times New Roman"/>
                                          <a:cs typeface="Sakkal Majalla"/>
                                        </a:rPr>
                                        <m:t>𝑚𝑎𝑥</m:t>
                                      </m:r>
                                    </m:sub>
                                  </m:sSub>
                                </m:e>
                              </m:d>
                            </m:e>
                            <m:sup>
                              <m:r>
                                <a:rPr lang="en-US" sz="2800" i="1">
                                  <a:effectLst/>
                                  <a:latin typeface="Cambria Math"/>
                                  <a:ea typeface="Times New Roman"/>
                                  <a:cs typeface="Sakkal Majalla"/>
                                </a:rPr>
                                <m:t>2</m:t>
                              </m:r>
                            </m:sup>
                          </m:sSup>
                          <m:r>
                            <a:rPr lang="en-US" sz="2800" i="1">
                              <a:effectLst/>
                              <a:latin typeface="Cambria Math"/>
                              <a:ea typeface="Times New Roman"/>
                              <a:cs typeface="Sakkal Majalla"/>
                            </a:rPr>
                            <m:t>+</m:t>
                          </m:r>
                          <m:sSup>
                            <m:sSupPr>
                              <m:ctrlPr>
                                <a:rPr lang="en-US" sz="2800" i="1">
                                  <a:effectLst/>
                                  <a:latin typeface="Cambria Math"/>
                                  <a:ea typeface="Times New Roman"/>
                                  <a:cs typeface="Sakkal Majalla"/>
                                </a:rPr>
                              </m:ctrlPr>
                            </m:sSupPr>
                            <m:e>
                              <m:d>
                                <m:dPr>
                                  <m:ctrlPr>
                                    <a:rPr lang="en-US" sz="2800" i="1">
                                      <a:effectLst/>
                                      <a:latin typeface="Cambria Math"/>
                                      <a:ea typeface="Times New Roman"/>
                                      <a:cs typeface="Sakkal Majalla"/>
                                    </a:rPr>
                                  </m:ctrlPr>
                                </m:dPr>
                                <m:e>
                                  <m:r>
                                    <a:rPr lang="en-US" sz="2800" i="1">
                                      <a:effectLst/>
                                      <a:latin typeface="Cambria Math"/>
                                      <a:ea typeface="Times New Roman"/>
                                      <a:cs typeface="Sakkal Majalla"/>
                                    </a:rPr>
                                    <m:t>𝑐</m:t>
                                  </m:r>
                                  <m:r>
                                    <a:rPr lang="en-US" sz="2800" i="1">
                                      <a:effectLst/>
                                      <a:latin typeface="Cambria Math"/>
                                      <a:ea typeface="Times New Roman"/>
                                      <a:cs typeface="Sakkal Majalla"/>
                                    </a:rPr>
                                    <m:t>.</m:t>
                                  </m:r>
                                  <m:r>
                                    <a:rPr lang="en-US" sz="2800" i="1">
                                      <a:effectLst/>
                                      <a:latin typeface="Cambria Math"/>
                                      <a:ea typeface="Times New Roman"/>
                                      <a:cs typeface="Sakkal Majalla"/>
                                    </a:rPr>
                                    <m:t>𝜔</m:t>
                                  </m:r>
                                  <m:r>
                                    <a:rPr lang="en-US" sz="2800" i="1">
                                      <a:effectLst/>
                                      <a:latin typeface="Cambria Math"/>
                                      <a:ea typeface="Times New Roman"/>
                                      <a:cs typeface="Sakkal Majalla"/>
                                    </a:rPr>
                                    <m:t>.</m:t>
                                  </m:r>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𝑥</m:t>
                                      </m:r>
                                    </m:e>
                                    <m:sub>
                                      <m:r>
                                        <a:rPr lang="en-US" sz="2800" i="1">
                                          <a:effectLst/>
                                          <a:latin typeface="Cambria Math"/>
                                          <a:ea typeface="Times New Roman"/>
                                          <a:cs typeface="Sakkal Majalla"/>
                                        </a:rPr>
                                        <m:t>𝑚𝑎𝑥</m:t>
                                      </m:r>
                                    </m:sub>
                                  </m:sSub>
                                </m:e>
                              </m:d>
                            </m:e>
                            <m:sup>
                              <m:r>
                                <a:rPr lang="en-US" sz="2800" i="1">
                                  <a:effectLst/>
                                  <a:latin typeface="Cambria Math"/>
                                  <a:ea typeface="Times New Roman"/>
                                  <a:cs typeface="Sakkal Majalla"/>
                                </a:rPr>
                                <m:t>2</m:t>
                              </m:r>
                            </m:sup>
                          </m:sSup>
                        </m:e>
                      </m:rad>
                    </m:oMath>
                  </m:oMathPara>
                </a14:m>
                <a:endParaRPr lang="en-US" sz="2800" dirty="0">
                  <a:effectLst/>
                  <a:latin typeface="Cambria Math"/>
                  <a:ea typeface="Calibri"/>
                  <a:cs typeface="Sakkal Majalla"/>
                </a:endParaRPr>
              </a:p>
              <a:p>
                <a:pPr marL="660400" algn="just">
                  <a:lnSpc>
                    <a:spcPct val="15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m:t>
                          </m:r>
                          <m:r>
                            <a:rPr lang="en-US" sz="2800" i="1">
                              <a:effectLst/>
                              <a:latin typeface="Cambria Math"/>
                              <a:ea typeface="Times New Roman"/>
                              <a:cs typeface="Sakkal Majalla"/>
                            </a:rPr>
                            <m:t>𝐹</m:t>
                          </m:r>
                        </m:e>
                        <m:sub>
                          <m:r>
                            <a:rPr lang="en-US" sz="2800" i="1">
                              <a:effectLst/>
                              <a:latin typeface="Cambria Math"/>
                              <a:ea typeface="Times New Roman"/>
                              <a:cs typeface="Sakkal Majalla"/>
                            </a:rPr>
                            <m:t>𝑇</m:t>
                          </m:r>
                        </m:sub>
                      </m:sSub>
                      <m:r>
                        <a:rPr lang="en-US" sz="2800" i="1">
                          <a:effectLst/>
                          <a:latin typeface="Cambria Math"/>
                          <a:ea typeface="Times New Roman"/>
                          <a:cs typeface="Sakkal Majalla"/>
                        </a:rPr>
                        <m:t>=</m:t>
                      </m:r>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𝑥</m:t>
                          </m:r>
                        </m:e>
                        <m:sub>
                          <m:r>
                            <a:rPr lang="en-US" sz="2800" i="1">
                              <a:effectLst/>
                              <a:latin typeface="Cambria Math"/>
                              <a:ea typeface="Times New Roman"/>
                              <a:cs typeface="Sakkal Majalla"/>
                            </a:rPr>
                            <m:t>𝑚𝑎𝑥</m:t>
                          </m:r>
                        </m:sub>
                      </m:sSub>
                      <m:rad>
                        <m:radPr>
                          <m:degHide m:val="on"/>
                          <m:ctrlPr>
                            <a:rPr lang="en-US" sz="2800" i="1">
                              <a:effectLst/>
                              <a:latin typeface="Cambria Math"/>
                              <a:ea typeface="Times New Roman"/>
                              <a:cs typeface="Sakkal Majalla"/>
                            </a:rPr>
                          </m:ctrlPr>
                        </m:radPr>
                        <m:deg/>
                        <m:e>
                          <m:sSup>
                            <m:sSupPr>
                              <m:ctrlPr>
                                <a:rPr lang="en-US" sz="2800" i="1">
                                  <a:effectLst/>
                                  <a:latin typeface="Cambria Math"/>
                                  <a:ea typeface="Times New Roman"/>
                                  <a:cs typeface="Sakkal Majalla"/>
                                </a:rPr>
                              </m:ctrlPr>
                            </m:sSupPr>
                            <m:e>
                              <m:r>
                                <a:rPr lang="en-US" sz="2800" i="1">
                                  <a:effectLst/>
                                  <a:latin typeface="Cambria Math"/>
                                  <a:ea typeface="Times New Roman"/>
                                  <a:cs typeface="Sakkal Majalla"/>
                                </a:rPr>
                                <m:t>𝑠</m:t>
                              </m:r>
                            </m:e>
                            <m:sup>
                              <m:r>
                                <a:rPr lang="en-US" sz="2800" i="1">
                                  <a:effectLst/>
                                  <a:latin typeface="Cambria Math"/>
                                  <a:ea typeface="Times New Roman"/>
                                  <a:cs typeface="Sakkal Majalla"/>
                                </a:rPr>
                                <m:t>2</m:t>
                              </m:r>
                            </m:sup>
                          </m:sSup>
                          <m:r>
                            <a:rPr lang="en-US" sz="2800" i="1">
                              <a:effectLst/>
                              <a:latin typeface="Cambria Math"/>
                              <a:ea typeface="Times New Roman"/>
                              <a:cs typeface="Sakkal Majalla"/>
                            </a:rPr>
                            <m:t>+</m:t>
                          </m:r>
                          <m:sSup>
                            <m:sSupPr>
                              <m:ctrlPr>
                                <a:rPr lang="en-US" sz="2800" i="1">
                                  <a:effectLst/>
                                  <a:latin typeface="Cambria Math"/>
                                  <a:ea typeface="Times New Roman"/>
                                  <a:cs typeface="Sakkal Majalla"/>
                                </a:rPr>
                              </m:ctrlPr>
                            </m:sSupPr>
                            <m:e>
                              <m:sSup>
                                <m:sSupPr>
                                  <m:ctrlPr>
                                    <a:rPr lang="en-US" sz="2800" i="1">
                                      <a:effectLst/>
                                      <a:latin typeface="Cambria Math"/>
                                      <a:ea typeface="Times New Roman"/>
                                      <a:cs typeface="Sakkal Majalla"/>
                                    </a:rPr>
                                  </m:ctrlPr>
                                </m:sSupPr>
                                <m:e>
                                  <m:r>
                                    <a:rPr lang="en-US" sz="2800" i="1">
                                      <a:effectLst/>
                                      <a:latin typeface="Cambria Math"/>
                                      <a:ea typeface="Times New Roman"/>
                                      <a:cs typeface="Sakkal Majalla"/>
                                    </a:rPr>
                                    <m:t>𝜔</m:t>
                                  </m:r>
                                </m:e>
                                <m:sup>
                                  <m:r>
                                    <a:rPr lang="en-US" sz="2800" i="1">
                                      <a:effectLst/>
                                      <a:latin typeface="Cambria Math"/>
                                      <a:ea typeface="Times New Roman"/>
                                      <a:cs typeface="Sakkal Majalla"/>
                                    </a:rPr>
                                    <m:t>2</m:t>
                                  </m:r>
                                </m:sup>
                              </m:sSup>
                              <m:r>
                                <a:rPr lang="en-US" sz="2800" i="1">
                                  <a:effectLst/>
                                  <a:latin typeface="Cambria Math"/>
                                  <a:ea typeface="Times New Roman"/>
                                  <a:cs typeface="Sakkal Majalla"/>
                                </a:rPr>
                                <m:t>.</m:t>
                              </m:r>
                              <m:r>
                                <a:rPr lang="en-US" sz="2800" i="1">
                                  <a:effectLst/>
                                  <a:latin typeface="Cambria Math"/>
                                  <a:ea typeface="Times New Roman"/>
                                  <a:cs typeface="Sakkal Majalla"/>
                                </a:rPr>
                                <m:t>𝑐</m:t>
                              </m:r>
                            </m:e>
                            <m:sup>
                              <m:r>
                                <a:rPr lang="en-US" sz="2800" i="1">
                                  <a:effectLst/>
                                  <a:latin typeface="Cambria Math"/>
                                  <a:ea typeface="Times New Roman"/>
                                  <a:cs typeface="Sakkal Majalla"/>
                                </a:rPr>
                                <m:t>2</m:t>
                              </m:r>
                            </m:sup>
                          </m:sSup>
                        </m:e>
                      </m:rad>
                    </m:oMath>
                  </m:oMathPara>
                </a14:m>
                <a:endParaRPr lang="en-US" sz="2800" dirty="0">
                  <a:effectLst/>
                  <a:latin typeface="Cambria Math"/>
                  <a:ea typeface="Calibri"/>
                  <a:cs typeface="Sakkal Majalla"/>
                </a:endParaRPr>
              </a:p>
              <a:p>
                <a:pPr algn="just">
                  <a:lnSpc>
                    <a:spcPct val="15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𝐼𝑠𝑜𝑙𝑎𝑡𝑖𝑜𝑛</m:t>
                      </m:r>
                      <m:r>
                        <a:rPr lang="en-US" sz="2800" i="1">
                          <a:effectLst/>
                          <a:latin typeface="Cambria Math"/>
                          <a:ea typeface="Calibri"/>
                          <a:cs typeface="Sakkal Majalla"/>
                        </a:rPr>
                        <m:t> </m:t>
                      </m:r>
                      <m:r>
                        <a:rPr lang="en-US" sz="2800" i="1">
                          <a:effectLst/>
                          <a:latin typeface="Cambria Math"/>
                          <a:ea typeface="Calibri"/>
                          <a:cs typeface="Sakkal Majalla"/>
                        </a:rPr>
                        <m:t>𝑓𝑎𝑐𝑡𝑜𝑟</m:t>
                      </m:r>
                      <m:r>
                        <a:rPr lang="en-US" sz="2800" i="1">
                          <a:effectLst/>
                          <a:latin typeface="Cambria Math"/>
                          <a:ea typeface="Calibri"/>
                          <a:cs typeface="Sakkal Majalla"/>
                        </a:rPr>
                        <m:t> </m:t>
                      </m:r>
                      <m:d>
                        <m:dPr>
                          <m:ctrlPr>
                            <a:rPr lang="en-US" sz="2800" i="1">
                              <a:effectLst/>
                              <a:latin typeface="Cambria Math"/>
                              <a:ea typeface="Calibri"/>
                              <a:cs typeface="Sakkal Majalla"/>
                            </a:rPr>
                          </m:ctrlPr>
                        </m:dPr>
                        <m:e>
                          <m:r>
                            <a:rPr lang="en-US" sz="2800" i="1">
                              <a:effectLst/>
                              <a:latin typeface="Cambria Math"/>
                              <a:ea typeface="Calibri"/>
                              <a:cs typeface="Sakkal Majalla"/>
                            </a:rPr>
                            <m:t>𝜀</m:t>
                          </m:r>
                        </m:e>
                      </m:d>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𝑇</m:t>
                              </m:r>
                            </m:sub>
                          </m:sSub>
                        </m:num>
                        <m:den>
                          <m:r>
                            <a:rPr lang="en-US" sz="2800" i="1">
                              <a:effectLst/>
                              <a:latin typeface="Cambria Math"/>
                              <a:ea typeface="Calibri"/>
                              <a:cs typeface="Sakkal Majalla"/>
                            </a:rPr>
                            <m:t>𝐹</m:t>
                          </m:r>
                        </m:den>
                      </m:f>
                    </m:oMath>
                  </m:oMathPara>
                </a14:m>
                <a:endParaRPr lang="en-US" sz="2800" dirty="0">
                  <a:effectLst/>
                  <a:latin typeface="Cambria Math"/>
                  <a:ea typeface="Calibri"/>
                  <a:cs typeface="Sakkal Majalla"/>
                </a:endParaRPr>
              </a:p>
              <a:p>
                <a:pPr algn="just">
                  <a:lnSpc>
                    <a:spcPct val="15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𝑚𝑎𝑥</m:t>
                              </m:r>
                            </m:sub>
                          </m:sSub>
                          <m:rad>
                            <m:radPr>
                              <m:degHide m:val="on"/>
                              <m:ctrlPr>
                                <a:rPr lang="en-US" sz="2800" i="1">
                                  <a:effectLst/>
                                  <a:latin typeface="Cambria Math"/>
                                  <a:ea typeface="Calibri"/>
                                  <a:cs typeface="Sakkal Majalla"/>
                                </a:rPr>
                              </m:ctrlPr>
                            </m:radPr>
                            <m:deg/>
                            <m:e>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𝑠</m:t>
                                  </m:r>
                                </m:e>
                                <m:sup>
                                  <m:r>
                                    <a:rPr lang="en-US" sz="2800" i="1">
                                      <a:effectLst/>
                                      <a:latin typeface="Cambria Math"/>
                                      <a:ea typeface="Calibri"/>
                                      <a:cs typeface="Sakkal Majalla"/>
                                    </a:rPr>
                                    <m:t>2</m:t>
                                  </m:r>
                                </m:sup>
                              </m:sSup>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sSup>
                                    <m:sSupPr>
                                      <m:ctrlPr>
                                        <a:rPr lang="en-US" sz="2800" i="1">
                                          <a:effectLst/>
                                          <a:latin typeface="Cambria Math"/>
                                          <a:ea typeface="Calibri"/>
                                          <a:cs typeface="Sakkal Majalla"/>
                                        </a:rPr>
                                      </m:ctrlPr>
                                    </m:sSupPr>
                                    <m:e>
                                      <m:r>
                                        <a:rPr lang="en-US" sz="2800" i="1">
                                          <a:effectLst/>
                                          <a:latin typeface="Cambria Math"/>
                                          <a:ea typeface="Calibri"/>
                                          <a:cs typeface="Sakkal Majalla"/>
                                        </a:rPr>
                                        <m:t>𝜔</m:t>
                                      </m:r>
                                    </m:e>
                                    <m:sup>
                                      <m:r>
                                        <a:rPr lang="en-US" sz="2800" i="1">
                                          <a:effectLst/>
                                          <a:latin typeface="Cambria Math"/>
                                          <a:ea typeface="Calibri"/>
                                          <a:cs typeface="Sakkal Majalla"/>
                                        </a:rPr>
                                        <m:t>2</m:t>
                                      </m:r>
                                    </m:sup>
                                  </m:sSup>
                                  <m:r>
                                    <a:rPr lang="en-US" sz="2800" i="1">
                                      <a:effectLst/>
                                      <a:latin typeface="Cambria Math"/>
                                      <a:ea typeface="Calibri"/>
                                      <a:cs typeface="Sakkal Majalla"/>
                                    </a:rPr>
                                    <m:t>.</m:t>
                                  </m:r>
                                  <m:r>
                                    <a:rPr lang="en-US" sz="2800" i="1">
                                      <a:effectLst/>
                                      <a:latin typeface="Cambria Math"/>
                                      <a:ea typeface="Calibri"/>
                                      <a:cs typeface="Sakkal Majalla"/>
                                    </a:rPr>
                                    <m:t>𝑐</m:t>
                                  </m:r>
                                </m:e>
                                <m:sup>
                                  <m:r>
                                    <a:rPr lang="en-US" sz="2800" i="1">
                                      <a:effectLst/>
                                      <a:latin typeface="Cambria Math"/>
                                      <a:ea typeface="Calibri"/>
                                      <a:cs typeface="Sakkal Majalla"/>
                                    </a:rPr>
                                    <m:t>2</m:t>
                                  </m:r>
                                </m:sup>
                              </m:sSup>
                            </m:e>
                          </m:rad>
                        </m:num>
                        <m:den>
                          <m:r>
                            <a:rPr lang="en-US" sz="2800" i="1">
                              <a:effectLst/>
                              <a:latin typeface="Cambria Math"/>
                              <a:ea typeface="Calibri"/>
                              <a:cs typeface="Sakkal Majalla"/>
                            </a:rPr>
                            <m:t>𝐹</m:t>
                          </m:r>
                        </m:den>
                      </m:f>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15616" y="980728"/>
                <a:ext cx="7560840" cy="5547673"/>
              </a:xfrm>
              <a:prstGeom prst="rect">
                <a:avLst/>
              </a:prstGeom>
              <a:blipFill rotWithShape="1">
                <a:blip r:embed="rId2"/>
                <a:stretch>
                  <a:fillRect l="-2581" r="-1694"/>
                </a:stretch>
              </a:blipFill>
            </p:spPr>
            <p:txBody>
              <a:bodyPr/>
              <a:lstStyle/>
              <a:p>
                <a:r>
                  <a:rPr lang="ar-EG">
                    <a:noFill/>
                  </a:rPr>
                  <a:t> </a:t>
                </a:r>
              </a:p>
            </p:txBody>
          </p:sp>
        </mc:Fallback>
      </mc:AlternateContent>
    </p:spTree>
    <p:extLst>
      <p:ext uri="{BB962C8B-B14F-4D97-AF65-F5344CB8AC3E}">
        <p14:creationId xmlns:p14="http://schemas.microsoft.com/office/powerpoint/2010/main" val="160735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عزل الإهتزاز</a:t>
            </a:r>
            <a:r>
              <a:rPr lang="en-US" sz="3200" b="1" dirty="0">
                <a:solidFill>
                  <a:schemeClr val="tx1"/>
                </a:solidFill>
                <a:effectLst>
                  <a:outerShdw blurRad="38100" dist="38100" dir="2700000" algn="tl">
                    <a:srgbClr val="000000">
                      <a:alpha val="43137"/>
                    </a:srgbClr>
                  </a:outerShdw>
                </a:effectLst>
                <a:cs typeface="Simple Bold Jut Out" pitchFamily="2" charset="-78"/>
              </a:rPr>
              <a:t>Isolation Vibration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15616" y="980728"/>
                <a:ext cx="7560840" cy="5297028"/>
              </a:xfrm>
              <a:prstGeom prst="rect">
                <a:avLst/>
              </a:prstGeom>
            </p:spPr>
            <p:txBody>
              <a:bodyPr wrap="square">
                <a:spAutoFit/>
              </a:bodyPr>
              <a:lstStyle/>
              <a:p>
                <a:pPr marL="431800" algn="just">
                  <a:lnSpc>
                    <a:spcPct val="150000"/>
                  </a:lnSpc>
                </a:pPr>
                <a:r>
                  <a:rPr lang="ar-EG" sz="2800" dirty="0">
                    <a:latin typeface="Cambria Math"/>
                    <a:ea typeface="Times New Roman"/>
                    <a:cs typeface="Sakkal Majalla"/>
                  </a:rPr>
                  <a:t>ويتم التعبير عن معامل العزل للإهتزاز بمعلومية كلا من أقصى إتساع للإهتزازة والإنحراف الإستاتيكي ومعامل التكبير كما يلي:</a:t>
                </a:r>
                <a:endParaRPr lang="en-US" sz="2800" dirty="0" smtClean="0">
                  <a:effectLst/>
                  <a:latin typeface="Cambria Math"/>
                  <a:ea typeface="Calibri"/>
                  <a:cs typeface="Sakkal Majalla"/>
                </a:endParaRPr>
              </a:p>
              <a:p>
                <a:pPr algn="just">
                  <a:lnSpc>
                    <a:spcPct val="15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𝜀</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ad>
                            <m:radPr>
                              <m:degHide m:val="on"/>
                              <m:ctrlPr>
                                <a:rPr lang="en-US" sz="2800" i="1">
                                  <a:effectLst/>
                                  <a:latin typeface="Cambria Math"/>
                                  <a:ea typeface="Calibri"/>
                                  <a:cs typeface="Sakkal Majalla"/>
                                </a:rPr>
                              </m:ctrlPr>
                            </m:radPr>
                            <m:deg/>
                            <m:e>
                              <m:r>
                                <a:rPr lang="en-US" sz="2800" i="1">
                                  <a:effectLst/>
                                  <a:latin typeface="Cambria Math"/>
                                  <a:ea typeface="Calibri"/>
                                  <a:cs typeface="Sakkal Majalla"/>
                                </a:rPr>
                                <m:t>1</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2</m:t>
                                          </m:r>
                                          <m:r>
                                            <a:rPr lang="en-US" sz="2800" i="1">
                                              <a:effectLst/>
                                              <a:latin typeface="Cambria Math"/>
                                              <a:ea typeface="Calibri"/>
                                              <a:cs typeface="Sakkal Majalla"/>
                                            </a:rPr>
                                            <m:t>𝑐</m:t>
                                          </m:r>
                                          <m:r>
                                            <a:rPr lang="en-US" sz="2800" i="1">
                                              <a:effectLst/>
                                              <a:latin typeface="Cambria Math"/>
                                              <a:ea typeface="Calibri"/>
                                              <a:cs typeface="Sakkal Majalla"/>
                                            </a:rPr>
                                            <m:t>.</m:t>
                                          </m:r>
                                          <m:r>
                                            <a:rPr lang="en-US" sz="2800" i="1">
                                              <a:effectLst/>
                                              <a:latin typeface="Cambria Math"/>
                                              <a:ea typeface="Calibri"/>
                                              <a:cs typeface="Sakkal Majalla"/>
                                            </a:rPr>
                                            <m:t>𝜔</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𝑐</m:t>
                                              </m:r>
                                            </m:e>
                                            <m:sub>
                                              <m:r>
                                                <a:rPr lang="en-US" sz="2800" i="1">
                                                  <a:effectLst/>
                                                  <a:latin typeface="Cambria Math"/>
                                                  <a:ea typeface="Calibri"/>
                                                  <a:cs typeface="Sakkal Majalla"/>
                                                </a:rPr>
                                                <m:t>𝑐</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  </m:t>
                              </m:r>
                            </m:e>
                          </m:rad>
                        </m:num>
                        <m:den>
                          <m:rad>
                            <m:radPr>
                              <m:degHide m:val="on"/>
                              <m:ctrlPr>
                                <a:rPr lang="en-US" sz="2800" i="1">
                                  <a:effectLst/>
                                  <a:latin typeface="Cambria Math"/>
                                  <a:ea typeface="Calibri"/>
                                  <a:cs typeface="Sakkal Majalla"/>
                                </a:rPr>
                              </m:ctrlPr>
                            </m:radPr>
                            <m:deg/>
                            <m:e>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2</m:t>
                                          </m:r>
                                          <m:r>
                                            <a:rPr lang="en-US" sz="2800" i="1">
                                              <a:effectLst/>
                                              <a:latin typeface="Cambria Math"/>
                                              <a:ea typeface="Calibri"/>
                                              <a:cs typeface="Sakkal Majalla"/>
                                            </a:rPr>
                                            <m:t>𝑐</m:t>
                                          </m:r>
                                          <m:r>
                                            <a:rPr lang="en-US" sz="2800" i="1">
                                              <a:effectLst/>
                                              <a:latin typeface="Cambria Math"/>
                                              <a:ea typeface="Calibri"/>
                                              <a:cs typeface="Sakkal Majalla"/>
                                            </a:rPr>
                                            <m:t>.</m:t>
                                          </m:r>
                                          <m:r>
                                            <a:rPr lang="en-US" sz="2800" i="1">
                                              <a:effectLst/>
                                              <a:latin typeface="Cambria Math"/>
                                              <a:ea typeface="Calibri"/>
                                              <a:cs typeface="Sakkal Majalla"/>
                                            </a:rPr>
                                            <m:t>𝜔</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𝑐</m:t>
                                              </m:r>
                                            </m:e>
                                            <m:sub>
                                              <m:r>
                                                <a:rPr lang="en-US" sz="2800" i="1">
                                                  <a:effectLst/>
                                                  <a:latin typeface="Cambria Math"/>
                                                  <a:ea typeface="Calibri"/>
                                                  <a:cs typeface="Sakkal Majalla"/>
                                                </a:rPr>
                                                <m:t>𝑐</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  +</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i="1">
                                          <a:effectLst/>
                                          <a:latin typeface="Cambria Math"/>
                                          <a:ea typeface="Calibri"/>
                                          <a:cs typeface="Sakkal Majalla"/>
                                        </a:rPr>
                                        <m:t>1</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p>
                                            <m:sSupPr>
                                              <m:ctrlPr>
                                                <a:rPr lang="en-US" sz="2800" i="1">
                                                  <a:effectLst/>
                                                  <a:latin typeface="Cambria Math"/>
                                                  <a:ea typeface="Calibri"/>
                                                  <a:cs typeface="Sakkal Majalla"/>
                                                </a:rPr>
                                              </m:ctrlPr>
                                            </m:sSupPr>
                                            <m:e>
                                              <m:r>
                                                <a:rPr lang="en-US" sz="2800" i="1">
                                                  <a:effectLst/>
                                                  <a:latin typeface="Cambria Math"/>
                                                  <a:ea typeface="Calibri"/>
                                                  <a:cs typeface="Sakkal Majalla"/>
                                                </a:rPr>
                                                <m:t>𝜔</m:t>
                                              </m:r>
                                            </m:e>
                                            <m:sup>
                                              <m:r>
                                                <a:rPr lang="en-US" sz="2800" i="1">
                                                  <a:effectLst/>
                                                  <a:latin typeface="Cambria Math"/>
                                                  <a:ea typeface="Calibri"/>
                                                  <a:cs typeface="Sakkal Majalla"/>
                                                </a:rPr>
                                                <m:t>2</m:t>
                                              </m:r>
                                            </m:sup>
                                          </m:sSup>
                                        </m:num>
                                        <m:den>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e>
                                              </m:d>
                                            </m:e>
                                            <m:sup>
                                              <m:r>
                                                <a:rPr lang="en-US" sz="2800" i="1">
                                                  <a:effectLst/>
                                                  <a:latin typeface="Cambria Math"/>
                                                  <a:ea typeface="Calibri"/>
                                                  <a:cs typeface="Sakkal Majalla"/>
                                                </a:rPr>
                                                <m:t>2</m:t>
                                              </m:r>
                                            </m:sup>
                                          </m:sSup>
                                        </m:den>
                                      </m:f>
                                    </m:e>
                                  </m:d>
                                </m:e>
                                <m:sup>
                                  <m:r>
                                    <a:rPr lang="en-US" sz="2800" i="1">
                                      <a:effectLst/>
                                      <a:latin typeface="Cambria Math"/>
                                      <a:ea typeface="Calibri"/>
                                      <a:cs typeface="Sakkal Majalla"/>
                                    </a:rPr>
                                    <m:t>2</m:t>
                                  </m:r>
                                </m:sup>
                              </m:sSup>
                            </m:e>
                          </m:rad>
                        </m:den>
                      </m:f>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15616" y="980728"/>
                <a:ext cx="7560840" cy="5297028"/>
              </a:xfrm>
              <a:prstGeom prst="rect">
                <a:avLst/>
              </a:prstGeom>
              <a:blipFill rotWithShape="1">
                <a:blip r:embed="rId2"/>
                <a:stretch>
                  <a:fillRect l="-2581"/>
                </a:stretch>
              </a:blipFill>
            </p:spPr>
            <p:txBody>
              <a:bodyPr/>
              <a:lstStyle/>
              <a:p>
                <a:r>
                  <a:rPr lang="ar-EG">
                    <a:noFill/>
                  </a:rPr>
                  <a:t> </a:t>
                </a:r>
              </a:p>
            </p:txBody>
          </p:sp>
        </mc:Fallback>
      </mc:AlternateContent>
    </p:spTree>
    <p:extLst>
      <p:ext uri="{BB962C8B-B14F-4D97-AF65-F5344CB8AC3E}">
        <p14:creationId xmlns:p14="http://schemas.microsoft.com/office/powerpoint/2010/main" val="402727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099" y="404664"/>
            <a:ext cx="7124328" cy="648072"/>
          </a:xfrm>
        </p:spPr>
        <p:txBody>
          <a:bodyPr>
            <a:noAutofit/>
          </a:bodyPr>
          <a:lstStyle/>
          <a:p>
            <a:pPr marL="182880" algn="ctr">
              <a:lnSpc>
                <a:spcPct val="130000"/>
              </a:lnSpc>
            </a:pPr>
            <a:r>
              <a:rPr lang="ar-EG" sz="4400" b="1" dirty="0" smtClean="0">
                <a:solidFill>
                  <a:schemeClr val="tx1"/>
                </a:solidFill>
                <a:effectLst>
                  <a:outerShdw blurRad="38100" dist="38100" dir="2700000" algn="tl">
                    <a:srgbClr val="000000">
                      <a:alpha val="43137"/>
                    </a:srgbClr>
                  </a:outerShdw>
                </a:effectLst>
                <a:cs typeface="Simple Bold Jut Out" pitchFamily="2" charset="-78"/>
              </a:rPr>
              <a:t>التردد </a:t>
            </a:r>
            <a:r>
              <a:rPr lang="ar-EG" sz="4400" b="1" dirty="0">
                <a:solidFill>
                  <a:schemeClr val="tx1"/>
                </a:solidFill>
                <a:effectLst>
                  <a:outerShdw blurRad="38100" dist="38100" dir="2700000" algn="tl">
                    <a:srgbClr val="000000">
                      <a:alpha val="43137"/>
                    </a:srgbClr>
                  </a:outerShdw>
                </a:effectLst>
                <a:cs typeface="Simple Bold Jut Out" pitchFamily="2" charset="-78"/>
              </a:rPr>
              <a:t>لإهتزازات الكبت الحر</a:t>
            </a:r>
            <a:endParaRPr lang="en-US" sz="4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971600" y="1052736"/>
            <a:ext cx="7848872" cy="5176802"/>
          </a:xfrm>
          <a:prstGeom prst="rect">
            <a:avLst/>
          </a:prstGeom>
        </p:spPr>
        <p:txBody>
          <a:bodyPr wrap="square">
            <a:spAutoFit/>
          </a:bodyPr>
          <a:lstStyle/>
          <a:p>
            <a:pPr algn="just">
              <a:lnSpc>
                <a:spcPct val="130000"/>
              </a:lnSpc>
            </a:pPr>
            <a:r>
              <a:rPr lang="ar-EG" sz="3200" dirty="0" smtClean="0">
                <a:latin typeface="Cambria Math"/>
                <a:ea typeface="Calibri"/>
                <a:cs typeface="Sakkal Majalla"/>
              </a:rPr>
              <a:t>لقد سبق </a:t>
            </a:r>
            <a:r>
              <a:rPr lang="ar-EG" sz="3200" dirty="0">
                <a:latin typeface="Cambria Math"/>
                <a:ea typeface="Calibri"/>
                <a:cs typeface="Sakkal Majalla"/>
              </a:rPr>
              <a:t>إيضاح أن إهتزازات الكبت </a:t>
            </a:r>
            <a:r>
              <a:rPr lang="en-US" sz="2800" i="1" dirty="0">
                <a:latin typeface="Cambria Math"/>
                <a:ea typeface="Calibri"/>
                <a:cs typeface="Sakkal Majalla"/>
              </a:rPr>
              <a:t>Damped</a:t>
            </a:r>
            <a:r>
              <a:rPr lang="en-US" sz="2800" dirty="0">
                <a:latin typeface="Cambria Math"/>
                <a:ea typeface="Calibri"/>
                <a:cs typeface="Sakkal Majalla"/>
              </a:rPr>
              <a:t> </a:t>
            </a:r>
            <a:r>
              <a:rPr lang="en-US" sz="2800" i="1" dirty="0">
                <a:latin typeface="Cambria Math"/>
                <a:ea typeface="Calibri"/>
                <a:cs typeface="Sakkal Majalla"/>
              </a:rPr>
              <a:t>vibrations</a:t>
            </a:r>
            <a:r>
              <a:rPr lang="en-US" sz="2800" dirty="0">
                <a:latin typeface="Sakkal Majalla"/>
                <a:ea typeface="Calibri"/>
                <a:cs typeface="Sakkal Majalla"/>
              </a:rPr>
              <a:t> </a:t>
            </a:r>
            <a:r>
              <a:rPr lang="ar-EG" sz="3200" dirty="0">
                <a:latin typeface="Cambria Math"/>
                <a:ea typeface="Calibri"/>
                <a:cs typeface="Sakkal Majalla"/>
              </a:rPr>
              <a:t>في الأجسام تحدث عندما تتناقص سعة الإهتزازة </a:t>
            </a:r>
            <a:r>
              <a:rPr lang="en-US" sz="2800" i="1" dirty="0">
                <a:latin typeface="Cambria Math"/>
                <a:ea typeface="Calibri"/>
                <a:cs typeface="Sakkal Majalla"/>
              </a:rPr>
              <a:t>Amplitude</a:t>
            </a:r>
            <a:r>
              <a:rPr lang="en-US" sz="2800" dirty="0">
                <a:latin typeface="Sakkal Majalla"/>
                <a:ea typeface="Calibri"/>
                <a:cs typeface="Sakkal Majalla"/>
              </a:rPr>
              <a:t> </a:t>
            </a:r>
            <a:r>
              <a:rPr lang="ar-EG" sz="2800" dirty="0" smtClean="0">
                <a:latin typeface="Sakkal Majalla"/>
                <a:ea typeface="Calibri"/>
                <a:cs typeface="Sakkal Majalla"/>
              </a:rPr>
              <a:t> </a:t>
            </a:r>
            <a:r>
              <a:rPr lang="ar-EG" sz="3200" dirty="0" smtClean="0">
                <a:latin typeface="Cambria Math"/>
                <a:ea typeface="Calibri"/>
                <a:cs typeface="Sakkal Majalla"/>
              </a:rPr>
              <a:t>تدريجيا </a:t>
            </a:r>
            <a:r>
              <a:rPr lang="ar-EG" sz="3200" dirty="0">
                <a:latin typeface="Cambria Math"/>
                <a:ea typeface="Calibri"/>
                <a:cs typeface="Sakkal Majalla"/>
              </a:rPr>
              <a:t>ويرجع السبب في ذلك إلى أن قدرا محددا من الطاقة سوف يفقد للتغلب على مقاومة الإحتكاك وهذا يعني أن مقاومة الحركة للأجسام في الأنظمة الإهتزازية بعضها يعود إلى الوسط </a:t>
            </a:r>
            <a:r>
              <a:rPr lang="en-US" sz="2800" i="1" dirty="0">
                <a:latin typeface="Cambria Math"/>
                <a:ea typeface="Calibri"/>
                <a:cs typeface="Sakkal Majalla"/>
              </a:rPr>
              <a:t>Medium</a:t>
            </a:r>
            <a:r>
              <a:rPr lang="en-US" sz="2800" dirty="0">
                <a:latin typeface="Sakkal Majalla"/>
                <a:ea typeface="Calibri"/>
                <a:cs typeface="Sakkal Majalla"/>
              </a:rPr>
              <a:t> </a:t>
            </a:r>
            <a:r>
              <a:rPr lang="ar-EG" sz="3200" dirty="0">
                <a:latin typeface="Cambria Math"/>
                <a:ea typeface="Calibri"/>
                <a:cs typeface="Sakkal Majalla"/>
              </a:rPr>
              <a:t>الذي يحدث فيه الإهتزاز والبعض الأخر يعود إلى الإحتكاك الداخلي </a:t>
            </a:r>
            <a:r>
              <a:rPr lang="en-US" sz="2800" i="1" dirty="0">
                <a:latin typeface="Cambria Math"/>
                <a:ea typeface="Calibri"/>
                <a:cs typeface="Sakkal Majalla"/>
              </a:rPr>
              <a:t>Internal</a:t>
            </a:r>
            <a:r>
              <a:rPr lang="en-US" sz="2800" dirty="0">
                <a:latin typeface="Cambria Math"/>
                <a:ea typeface="Calibri"/>
                <a:cs typeface="Sakkal Majalla"/>
              </a:rPr>
              <a:t> </a:t>
            </a:r>
            <a:r>
              <a:rPr lang="en-US" sz="2800" i="1" dirty="0">
                <a:latin typeface="Cambria Math"/>
                <a:ea typeface="Calibri"/>
                <a:cs typeface="Sakkal Majalla"/>
              </a:rPr>
              <a:t>friction</a:t>
            </a:r>
            <a:r>
              <a:rPr lang="en-US" sz="2800" dirty="0">
                <a:latin typeface="Sakkal Majalla"/>
                <a:ea typeface="Calibri"/>
                <a:cs typeface="Sakkal Majalla"/>
              </a:rPr>
              <a:t> </a:t>
            </a:r>
            <a:r>
              <a:rPr lang="ar-EG" sz="3200" dirty="0">
                <a:latin typeface="Cambria Math"/>
                <a:ea typeface="Calibri"/>
                <a:cs typeface="Sakkal Majalla"/>
              </a:rPr>
              <a:t>وفي حالات معينة فهناك جزءا ثالثا يعود إلى مانعات الإهتزاز أو مساعدات الكبت </a:t>
            </a:r>
            <a:r>
              <a:rPr lang="en-US" sz="2800" i="1" dirty="0">
                <a:latin typeface="Cambria Math"/>
                <a:ea typeface="Calibri"/>
                <a:cs typeface="Sakkal Majalla"/>
              </a:rPr>
              <a:t>Dash pots</a:t>
            </a:r>
            <a:r>
              <a:rPr lang="ar-EG" sz="3200" dirty="0">
                <a:latin typeface="Cambria Math"/>
                <a:ea typeface="Calibri"/>
                <a:cs typeface="Sakkal Majalla"/>
              </a:rPr>
              <a:t>.</a:t>
            </a:r>
            <a:endParaRPr lang="en-US" sz="3200" dirty="0">
              <a:effectLst/>
              <a:latin typeface="Cambria Math"/>
              <a:ea typeface="Calibri"/>
              <a:cs typeface="Sakkal Majalla"/>
            </a:endParaRPr>
          </a:p>
        </p:txBody>
      </p:sp>
    </p:spTree>
    <p:extLst>
      <p:ext uri="{BB962C8B-B14F-4D97-AF65-F5344CB8AC3E}">
        <p14:creationId xmlns:p14="http://schemas.microsoft.com/office/powerpoint/2010/main" val="280607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ملاحظات على معادلة معامل العزل للإهتزاز</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15616" y="908720"/>
                <a:ext cx="7632848" cy="5540940"/>
              </a:xfrm>
              <a:prstGeom prst="rect">
                <a:avLst/>
              </a:prstGeom>
            </p:spPr>
            <p:txBody>
              <a:bodyPr wrap="square">
                <a:spAutoFit/>
              </a:bodyPr>
              <a:lstStyle/>
              <a:p>
                <a:pPr marL="342900" lvl="0" indent="-342900" algn="just">
                  <a:lnSpc>
                    <a:spcPct val="150000"/>
                  </a:lnSpc>
                  <a:buSzPts val="1800"/>
                  <a:buFont typeface="Sakkal Majalla"/>
                  <a:buAutoNum type="arabicPeriod"/>
                </a:pPr>
                <a:r>
                  <a:rPr lang="ar-EG" sz="2800" dirty="0">
                    <a:latin typeface="Cambria Math"/>
                    <a:ea typeface="Calibri"/>
                    <a:cs typeface="Sakkal Majalla"/>
                  </a:rPr>
                  <a:t>في حالة عدم وجود مثبط إهتزاز  </a:t>
                </a:r>
                <a:r>
                  <a:rPr lang="en-US" sz="2400" i="1" dirty="0">
                    <a:effectLst/>
                    <a:latin typeface="Cambria Math"/>
                    <a:ea typeface="Calibri"/>
                    <a:cs typeface="Sakkal Majalla"/>
                  </a:rPr>
                  <a:t>Damper</a:t>
                </a:r>
                <a:r>
                  <a:rPr lang="en-US" sz="2400" dirty="0">
                    <a:effectLst/>
                    <a:latin typeface="Sakkal Majalla"/>
                    <a:ea typeface="Calibri"/>
                    <a:cs typeface="Sakkal Majalla"/>
                  </a:rPr>
                  <a:t> </a:t>
                </a:r>
                <a:r>
                  <a:rPr lang="ar-EG" sz="2800" dirty="0">
                    <a:effectLst/>
                    <a:latin typeface="Cambria Math"/>
                    <a:ea typeface="Calibri"/>
                    <a:cs typeface="Sakkal Majalla"/>
                  </a:rPr>
                  <a:t>، أي أن معامل </a:t>
                </a:r>
                <a:r>
                  <a:rPr lang="ar-EG" sz="2800" dirty="0" smtClean="0">
                    <a:effectLst/>
                    <a:latin typeface="Cambria Math"/>
                    <a:ea typeface="Calibri"/>
                    <a:cs typeface="Sakkal Majalla"/>
                  </a:rPr>
                  <a:t>الكبت       </a:t>
                </a:r>
                <a:r>
                  <a:rPr lang="en-US" sz="2400" dirty="0">
                    <a:effectLst/>
                    <a:latin typeface="Cambria Math"/>
                    <a:ea typeface="Calibri"/>
                    <a:cs typeface="Sakkal Majalla"/>
                  </a:rPr>
                  <a:t>(c = 0)</a:t>
                </a:r>
                <a:r>
                  <a:rPr lang="ar-EG" sz="2800" dirty="0">
                    <a:effectLst/>
                    <a:latin typeface="Cambria Math"/>
                    <a:ea typeface="Calibri"/>
                    <a:cs typeface="Sakkal Majalla"/>
                  </a:rPr>
                  <a:t> فإن المعادلة السابقة تصبح كما يلي:</a:t>
                </a:r>
                <a:endParaRPr lang="en-US" sz="2800" dirty="0">
                  <a:effectLst/>
                  <a:latin typeface="Cambria Math"/>
                  <a:ea typeface="Calibri"/>
                  <a:cs typeface="Sakkal Majalla"/>
                </a:endParaRPr>
              </a:p>
              <a:p>
                <a:pPr algn="ctr">
                  <a:lnSpc>
                    <a:spcPct val="15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𝜀</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r>
                            <a:rPr lang="en-US" sz="2800" i="1">
                              <a:effectLst/>
                              <a:latin typeface="Cambria Math"/>
                              <a:ea typeface="Calibri"/>
                              <a:cs typeface="Sakkal Majalla"/>
                            </a:rPr>
                            <m:t>1</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𝜔</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den>
                                  </m:f>
                                </m:e>
                              </m:d>
                            </m:e>
                            <m:sup>
                              <m:r>
                                <a:rPr lang="en-US" sz="2800" i="1">
                                  <a:effectLst/>
                                  <a:latin typeface="Cambria Math"/>
                                  <a:ea typeface="Calibri"/>
                                  <a:cs typeface="Sakkal Majalla"/>
                                </a:rPr>
                                <m:t>2</m:t>
                              </m:r>
                            </m:sup>
                          </m:sSup>
                        </m:den>
                      </m:f>
                    </m:oMath>
                  </m:oMathPara>
                </a14:m>
                <a:endParaRPr lang="en-US" sz="2800" dirty="0">
                  <a:effectLst/>
                  <a:latin typeface="Cambria Math"/>
                  <a:ea typeface="Calibri"/>
                  <a:cs typeface="Sakkal Majalla"/>
                </a:endParaRPr>
              </a:p>
              <a:p>
                <a:pPr marL="342900" lvl="0" indent="-342900" algn="just">
                  <a:lnSpc>
                    <a:spcPct val="150000"/>
                  </a:lnSpc>
                  <a:buSzPts val="1800"/>
                  <a:buFont typeface="+mj-lt"/>
                  <a:buAutoNum type="arabicPeriod" startAt="2"/>
                </a:pPr>
                <a:r>
                  <a:rPr lang="ar-EG" sz="2800" spc="50" dirty="0">
                    <a:effectLst/>
                    <a:latin typeface="Cambria Math"/>
                    <a:ea typeface="Calibri"/>
                    <a:cs typeface="Sakkal Majalla"/>
                  </a:rPr>
                  <a:t>عندما تكون </a:t>
                </a:r>
                <a14:m>
                  <m:oMath xmlns:m="http://schemas.openxmlformats.org/officeDocument/2006/math">
                    <m:d>
                      <m:dPr>
                        <m:ctrlPr>
                          <a:rPr lang="en-US" sz="2400" i="1" spc="50">
                            <a:effectLst/>
                            <a:latin typeface="Cambria Math"/>
                            <a:ea typeface="Calibri"/>
                            <a:cs typeface="Sakkal Majalla"/>
                          </a:rPr>
                        </m:ctrlPr>
                      </m:dPr>
                      <m:e>
                        <m:f>
                          <m:fPr>
                            <m:ctrlPr>
                              <a:rPr lang="en-US" sz="2400" i="1" spc="50">
                                <a:effectLst/>
                                <a:latin typeface="Cambria Math"/>
                                <a:ea typeface="Calibri"/>
                                <a:cs typeface="Sakkal Majalla"/>
                              </a:rPr>
                            </m:ctrlPr>
                          </m:fPr>
                          <m:num>
                            <m:r>
                              <a:rPr lang="en-US" sz="2400" i="1" spc="50">
                                <a:effectLst/>
                                <a:latin typeface="Cambria Math"/>
                                <a:ea typeface="Calibri"/>
                                <a:cs typeface="Sakkal Majalla"/>
                              </a:rPr>
                              <m:t>𝜔</m:t>
                            </m:r>
                          </m:num>
                          <m:den>
                            <m:sSub>
                              <m:sSubPr>
                                <m:ctrlPr>
                                  <a:rPr lang="en-US" sz="2400" i="1" spc="50">
                                    <a:effectLst/>
                                    <a:latin typeface="Cambria Math"/>
                                    <a:ea typeface="Calibri"/>
                                    <a:cs typeface="Sakkal Majalla"/>
                                  </a:rPr>
                                </m:ctrlPr>
                              </m:sSubPr>
                              <m:e>
                                <m:r>
                                  <a:rPr lang="en-US" sz="2400" i="1" spc="50">
                                    <a:effectLst/>
                                    <a:latin typeface="Cambria Math"/>
                                    <a:ea typeface="Calibri"/>
                                    <a:cs typeface="Sakkal Majalla"/>
                                  </a:rPr>
                                  <m:t>𝜔</m:t>
                                </m:r>
                              </m:e>
                              <m:sub>
                                <m:r>
                                  <a:rPr lang="en-US" sz="2400" i="1" spc="50">
                                    <a:effectLst/>
                                    <a:latin typeface="Cambria Math"/>
                                    <a:ea typeface="Calibri"/>
                                    <a:cs typeface="Sakkal Majalla"/>
                                  </a:rPr>
                                  <m:t>𝑛</m:t>
                                </m:r>
                              </m:sub>
                            </m:sSub>
                          </m:den>
                        </m:f>
                      </m:e>
                    </m:d>
                  </m:oMath>
                </a14:m>
                <a:r>
                  <a:rPr lang="ar-EG" sz="2800" spc="50" dirty="0">
                    <a:effectLst/>
                    <a:latin typeface="Cambria Math"/>
                    <a:ea typeface="Times New Roman"/>
                    <a:cs typeface="Sakkal Majalla"/>
                  </a:rPr>
                  <a:t> أكبر من </a:t>
                </a:r>
                <a:r>
                  <a:rPr lang="en-US" sz="2400" spc="50" dirty="0">
                    <a:effectLst/>
                    <a:latin typeface="Cambria Math"/>
                    <a:ea typeface="Times New Roman"/>
                    <a:cs typeface="Sakkal Majalla"/>
                  </a:rPr>
                  <a:t>1</a:t>
                </a:r>
                <a:r>
                  <a:rPr lang="en-US" sz="2400" spc="50" dirty="0">
                    <a:effectLst/>
                    <a:latin typeface="Sakkal Majalla"/>
                    <a:ea typeface="Times New Roman"/>
                    <a:cs typeface="Sakkal Majalla"/>
                  </a:rPr>
                  <a:t> </a:t>
                </a:r>
                <a:r>
                  <a:rPr lang="ar-EG" sz="2400" spc="50" dirty="0" smtClean="0">
                    <a:effectLst/>
                    <a:latin typeface="Sakkal Majalla"/>
                    <a:ea typeface="Times New Roman"/>
                    <a:cs typeface="Sakkal Majalla"/>
                  </a:rPr>
                  <a:t> </a:t>
                </a:r>
                <a:r>
                  <a:rPr lang="ar-EG" sz="2800" spc="50" dirty="0" smtClean="0">
                    <a:effectLst/>
                    <a:latin typeface="Cambria Math"/>
                    <a:ea typeface="Times New Roman"/>
                    <a:cs typeface="Sakkal Majalla"/>
                  </a:rPr>
                  <a:t>فإن </a:t>
                </a:r>
                <a:r>
                  <a:rPr lang="ar-EG" sz="2800" spc="50" dirty="0">
                    <a:effectLst/>
                    <a:latin typeface="Cambria Math"/>
                    <a:ea typeface="Times New Roman"/>
                    <a:cs typeface="Sakkal Majalla"/>
                  </a:rPr>
                  <a:t>معامل العزل للإهتزاز </a:t>
                </a:r>
                <a14:m>
                  <m:oMath xmlns:m="http://schemas.openxmlformats.org/officeDocument/2006/math">
                    <m:d>
                      <m:dPr>
                        <m:ctrlPr>
                          <a:rPr lang="en-US" sz="2400" i="1" spc="50">
                            <a:effectLst/>
                            <a:latin typeface="Cambria Math"/>
                            <a:ea typeface="Calibri"/>
                            <a:cs typeface="Sakkal Majalla"/>
                          </a:rPr>
                        </m:ctrlPr>
                      </m:dPr>
                      <m:e>
                        <m:r>
                          <a:rPr lang="en-US" sz="2400" i="1" spc="50">
                            <a:effectLst/>
                            <a:latin typeface="Cambria Math"/>
                            <a:ea typeface="Calibri"/>
                            <a:cs typeface="Sakkal Majalla"/>
                          </a:rPr>
                          <m:t>𝜀</m:t>
                        </m:r>
                      </m:e>
                    </m:d>
                  </m:oMath>
                </a14:m>
                <a:r>
                  <a:rPr lang="ar-EG" sz="2800" spc="50" dirty="0">
                    <a:effectLst/>
                    <a:latin typeface="Cambria Math"/>
                    <a:ea typeface="Times New Roman"/>
                    <a:cs typeface="Sakkal Majalla"/>
                  </a:rPr>
                  <a:t> تكون قيمته سالبة وهذا يعني أن الفرق الزمني بالدرجات بين القوة المنقولة والقوة الخارجية التي تؤثر على الآلة يساوي </a:t>
                </a:r>
                <a:r>
                  <a:rPr lang="en-US" sz="2400" spc="50" dirty="0">
                    <a:effectLst/>
                    <a:latin typeface="Cambria Math"/>
                    <a:ea typeface="Times New Roman"/>
                    <a:cs typeface="Sakkal Majalla"/>
                  </a:rPr>
                  <a:t>180</a:t>
                </a:r>
                <a:r>
                  <a:rPr lang="en-US" sz="2400" spc="50" dirty="0">
                    <a:effectLst/>
                    <a:latin typeface="Cambria Math"/>
                    <a:ea typeface="Times New Roman"/>
                    <a:cs typeface="Sakkal Majalla"/>
                    <a:sym typeface="Symbol"/>
                  </a:rPr>
                  <a:t></a:t>
                </a:r>
                <a:r>
                  <a:rPr lang="ar-EG" sz="2800" spc="50" dirty="0">
                    <a:effectLst/>
                    <a:latin typeface="Cambria Math"/>
                    <a:ea typeface="Times New Roman"/>
                    <a:cs typeface="Sakkal Majalla"/>
                  </a:rPr>
                  <a:t>.</a:t>
                </a:r>
                <a:endParaRPr lang="en-US" sz="28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15616" y="908720"/>
                <a:ext cx="7632848" cy="5540940"/>
              </a:xfrm>
              <a:prstGeom prst="rect">
                <a:avLst/>
              </a:prstGeom>
              <a:blipFill rotWithShape="1">
                <a:blip r:embed="rId2"/>
                <a:stretch>
                  <a:fillRect l="-6550" r="-719" b="-1650"/>
                </a:stretch>
              </a:blipFill>
            </p:spPr>
            <p:txBody>
              <a:bodyPr/>
              <a:lstStyle/>
              <a:p>
                <a:r>
                  <a:rPr lang="ar-EG">
                    <a:noFill/>
                  </a:rPr>
                  <a:t> </a:t>
                </a:r>
              </a:p>
            </p:txBody>
          </p:sp>
        </mc:Fallback>
      </mc:AlternateContent>
    </p:spTree>
    <p:extLst>
      <p:ext uri="{BB962C8B-B14F-4D97-AF65-F5344CB8AC3E}">
        <p14:creationId xmlns:p14="http://schemas.microsoft.com/office/powerpoint/2010/main" val="2171571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4624"/>
            <a:ext cx="7488832"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ملاحظات على معادلة معامل العزل للإهتزاز</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5" name="Rectangle 4"/>
              <p:cNvSpPr/>
              <p:nvPr/>
            </p:nvSpPr>
            <p:spPr>
              <a:xfrm>
                <a:off x="1187624" y="836712"/>
                <a:ext cx="7776864" cy="5780557"/>
              </a:xfrm>
              <a:prstGeom prst="rect">
                <a:avLst/>
              </a:prstGeom>
            </p:spPr>
            <p:txBody>
              <a:bodyPr wrap="square">
                <a:spAutoFit/>
              </a:bodyPr>
              <a:lstStyle/>
              <a:p>
                <a:pPr marL="342900" lvl="0" indent="-342900" algn="just">
                  <a:lnSpc>
                    <a:spcPct val="150000"/>
                  </a:lnSpc>
                  <a:buSzPts val="1800"/>
                  <a:buFont typeface="+mj-lt"/>
                  <a:buAutoNum type="arabicPeriod" startAt="3"/>
                </a:pPr>
                <a:r>
                  <a:rPr lang="ar-EG" sz="3200" dirty="0">
                    <a:latin typeface="Cambria Math"/>
                    <a:ea typeface="Times New Roman"/>
                    <a:cs typeface="Sakkal Majalla"/>
                  </a:rPr>
                  <a:t>قيمة </a:t>
                </a:r>
                <a14:m>
                  <m:oMath xmlns:m="http://schemas.openxmlformats.org/officeDocument/2006/math">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𝜔</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den>
                        </m:f>
                      </m:e>
                    </m:d>
                  </m:oMath>
                </a14:m>
                <a:r>
                  <a:rPr lang="ar-EG" sz="3200" dirty="0">
                    <a:effectLst/>
                    <a:latin typeface="Cambria Math"/>
                    <a:ea typeface="Times New Roman"/>
                    <a:cs typeface="Sakkal Majalla"/>
                  </a:rPr>
                  <a:t> يجب أن تكون أكبر من المقدار </a:t>
                </a:r>
                <a14:m>
                  <m:oMath xmlns:m="http://schemas.openxmlformats.org/officeDocument/2006/math">
                    <m:rad>
                      <m:radPr>
                        <m:degHide m:val="on"/>
                        <m:ctrlPr>
                          <a:rPr lang="en-US" sz="2800" i="1">
                            <a:effectLst/>
                            <a:latin typeface="Cambria Math"/>
                            <a:ea typeface="Times New Roman"/>
                            <a:cs typeface="Sakkal Majalla"/>
                          </a:rPr>
                        </m:ctrlPr>
                      </m:radPr>
                      <m:deg/>
                      <m:e>
                        <m:r>
                          <a:rPr lang="en-US" sz="2800" i="1">
                            <a:effectLst/>
                            <a:latin typeface="Cambria Math"/>
                            <a:ea typeface="Times New Roman"/>
                            <a:cs typeface="Sakkal Majalla"/>
                          </a:rPr>
                          <m:t>2</m:t>
                        </m:r>
                      </m:e>
                    </m:rad>
                  </m:oMath>
                </a14:m>
                <a:r>
                  <a:rPr lang="ar-EG" sz="3200" dirty="0">
                    <a:effectLst/>
                    <a:latin typeface="Cambria Math"/>
                    <a:ea typeface="Times New Roman"/>
                    <a:cs typeface="Sakkal Majalla"/>
                  </a:rPr>
                  <a:t> في حالة ما إذا كانت قيمة معامل العزل للإهتزاز أقل من </a:t>
                </a:r>
                <a:r>
                  <a:rPr lang="en-US" sz="2400" dirty="0">
                    <a:effectLst/>
                    <a:latin typeface="Cambria Math"/>
                    <a:ea typeface="Times New Roman"/>
                    <a:cs typeface="Sakkal Majalla"/>
                  </a:rPr>
                  <a:t>1</a:t>
                </a:r>
                <a:r>
                  <a:rPr lang="ar-EG" sz="2800" dirty="0">
                    <a:effectLst/>
                    <a:latin typeface="Cambria Math"/>
                    <a:ea typeface="Times New Roman"/>
                    <a:cs typeface="Sakkal Majalla"/>
                  </a:rPr>
                  <a:t> وفي هذه الحالة فإن </a:t>
                </a:r>
                <a:r>
                  <a:rPr lang="ar-EG" sz="2800" dirty="0">
                    <a:effectLst/>
                    <a:latin typeface="Cambria Math"/>
                    <a:ea typeface="Calibri"/>
                    <a:cs typeface="Sakkal Majalla"/>
                  </a:rPr>
                  <a:t>القيمة العددية لمعامل العزل للإهتزاز لا تعتمد على أي فارق زمني بين القوى المختلفة التي تؤثر على الآلة.</a:t>
                </a:r>
                <a:endParaRPr lang="en-US" sz="2800" dirty="0">
                  <a:effectLst/>
                  <a:latin typeface="Cambria Math"/>
                  <a:ea typeface="Calibri"/>
                  <a:cs typeface="Sakkal Majalla"/>
                </a:endParaRPr>
              </a:p>
              <a:p>
                <a:pPr marL="342900" lvl="0" indent="-342900" algn="just">
                  <a:lnSpc>
                    <a:spcPct val="150000"/>
                  </a:lnSpc>
                  <a:buSzPts val="1800"/>
                  <a:buFont typeface="Sakkal Majalla"/>
                  <a:buAutoNum type="arabicPeriod" startAt="3"/>
                </a:pPr>
                <a:r>
                  <a:rPr lang="ar-EG" sz="2800" dirty="0">
                    <a:effectLst/>
                    <a:latin typeface="Cambria Math"/>
                    <a:ea typeface="Calibri"/>
                    <a:cs typeface="Sakkal Majalla"/>
                  </a:rPr>
                  <a:t>يفضل إستخدام الصيغة التالية في التعبير عن معامل العزل للإهتزاز:</a:t>
                </a:r>
                <a:endParaRPr lang="en-US" sz="2800" dirty="0">
                  <a:effectLst/>
                  <a:latin typeface="Cambria Math"/>
                  <a:ea typeface="Calibri"/>
                  <a:cs typeface="Sakkal Majalla"/>
                </a:endParaRPr>
              </a:p>
              <a:p>
                <a:pPr marL="457200" algn="ctr">
                  <a:lnSpc>
                    <a:spcPct val="15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𝜀</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𝜔</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r>
                            <a:rPr lang="en-US" sz="2800" i="1">
                              <a:effectLst/>
                              <a:latin typeface="Cambria Math"/>
                              <a:ea typeface="Calibri"/>
                              <a:cs typeface="Sakkal Majalla"/>
                            </a:rPr>
                            <m:t>1</m:t>
                          </m:r>
                        </m:den>
                      </m:f>
                    </m:oMath>
                  </m:oMathPara>
                </a14:m>
                <a:endParaRPr lang="en-US" sz="28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187624" y="836712"/>
                <a:ext cx="7776864" cy="5780557"/>
              </a:xfrm>
              <a:prstGeom prst="rect">
                <a:avLst/>
              </a:prstGeom>
              <a:blipFill rotWithShape="1">
                <a:blip r:embed="rId2"/>
                <a:stretch>
                  <a:fillRect l="-3135" r="-627"/>
                </a:stretch>
              </a:blipFill>
            </p:spPr>
            <p:txBody>
              <a:bodyPr/>
              <a:lstStyle/>
              <a:p>
                <a:r>
                  <a:rPr lang="ar-EG">
                    <a:noFill/>
                  </a:rPr>
                  <a:t> </a:t>
                </a:r>
              </a:p>
            </p:txBody>
          </p:sp>
        </mc:Fallback>
      </mc:AlternateContent>
    </p:spTree>
    <p:extLst>
      <p:ext uri="{BB962C8B-B14F-4D97-AF65-F5344CB8AC3E}">
        <p14:creationId xmlns:p14="http://schemas.microsoft.com/office/powerpoint/2010/main" val="3423498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1273447"/>
            <a:ext cx="5616624"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061"/>
          <a:stretch/>
        </p:blipFill>
        <p:spPr bwMode="auto">
          <a:xfrm>
            <a:off x="1403648" y="332656"/>
            <a:ext cx="6696744" cy="97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855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20" y="260647"/>
            <a:ext cx="67008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636"/>
          <a:stretch/>
        </p:blipFill>
        <p:spPr bwMode="auto">
          <a:xfrm>
            <a:off x="1187624" y="1052737"/>
            <a:ext cx="777686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392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20" y="260647"/>
            <a:ext cx="67008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976"/>
          <a:stretch/>
        </p:blipFill>
        <p:spPr bwMode="auto">
          <a:xfrm>
            <a:off x="1115616" y="1124744"/>
            <a:ext cx="777686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018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28600"/>
            <a:ext cx="7124328"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تمرين محلول ص  </a:t>
            </a:r>
            <a:r>
              <a:rPr lang="ar-EG" sz="4000" b="1" dirty="0" smtClean="0">
                <a:solidFill>
                  <a:schemeClr val="tx1"/>
                </a:solidFill>
                <a:effectLst>
                  <a:outerShdw blurRad="38100" dist="38100" dir="2700000" algn="tl">
                    <a:srgbClr val="000000">
                      <a:alpha val="43137"/>
                    </a:srgbClr>
                  </a:outerShdw>
                </a:effectLst>
                <a:cs typeface="Simple Bold Jut Out" pitchFamily="2" charset="-78"/>
              </a:rPr>
              <a:t>(</a:t>
            </a:r>
            <a:r>
              <a:rPr lang="ar-EG" sz="3600" b="1" dirty="0" smtClean="0">
                <a:solidFill>
                  <a:schemeClr val="tx1"/>
                </a:solidFill>
                <a:effectLst/>
                <a:cs typeface="Simple Bold Jut Out" pitchFamily="2" charset="-78"/>
              </a:rPr>
              <a:t>61</a:t>
            </a:r>
            <a:r>
              <a:rPr lang="ar-EG" sz="4000" b="1" dirty="0" smtClean="0">
                <a:solidFill>
                  <a:schemeClr val="tx1"/>
                </a:solidFill>
                <a:effectLst>
                  <a:outerShdw blurRad="38100" dist="38100" dir="2700000" algn="tl">
                    <a:srgbClr val="000000">
                      <a:alpha val="43137"/>
                    </a:srgbClr>
                  </a:outerShdw>
                </a:effectLst>
                <a:cs typeface="Simple Bold Jut Out" pitchFamily="2" charset="-78"/>
              </a:rPr>
              <a:t>)</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4" name="Rectangle 3"/>
          <p:cNvSpPr/>
          <p:nvPr/>
        </p:nvSpPr>
        <p:spPr>
          <a:xfrm>
            <a:off x="1187624" y="980728"/>
            <a:ext cx="7704856" cy="5812360"/>
          </a:xfrm>
          <a:prstGeom prst="rect">
            <a:avLst/>
          </a:prstGeom>
        </p:spPr>
        <p:txBody>
          <a:bodyPr wrap="square">
            <a:spAutoFit/>
          </a:bodyPr>
          <a:lstStyle/>
          <a:p>
            <a:pPr algn="just">
              <a:lnSpc>
                <a:spcPct val="130000"/>
              </a:lnSpc>
              <a:spcAft>
                <a:spcPts val="1000"/>
              </a:spcAft>
            </a:pPr>
            <a:r>
              <a:rPr lang="ar-EG" sz="3600" dirty="0">
                <a:latin typeface="Cambria Math"/>
                <a:ea typeface="Calibri"/>
                <a:cs typeface="Sakkal Majalla"/>
              </a:rPr>
              <a:t>موتور كهربي كتلته </a:t>
            </a:r>
            <a:r>
              <a:rPr lang="en-US" sz="3200" dirty="0">
                <a:latin typeface="Cambria Math"/>
                <a:ea typeface="Calibri"/>
                <a:cs typeface="Sakkal Majalla"/>
              </a:rPr>
              <a:t>120 kg</a:t>
            </a:r>
            <a:r>
              <a:rPr lang="ar-EG" sz="3600" dirty="0">
                <a:latin typeface="Cambria Math"/>
                <a:ea typeface="Calibri"/>
                <a:cs typeface="Sakkal Majalla"/>
              </a:rPr>
              <a:t> ويدور بسرعة </a:t>
            </a:r>
            <a:r>
              <a:rPr lang="en-US" sz="3200" dirty="0">
                <a:latin typeface="Cambria Math"/>
                <a:ea typeface="Calibri"/>
                <a:cs typeface="Sakkal Majalla"/>
              </a:rPr>
              <a:t>1500 r.p.m</a:t>
            </a:r>
            <a:r>
              <a:rPr lang="en-US" sz="3600" dirty="0">
                <a:latin typeface="Cambria Math"/>
                <a:ea typeface="Calibri"/>
                <a:cs typeface="Sakkal Majalla"/>
              </a:rPr>
              <a:t>.</a:t>
            </a:r>
            <a:r>
              <a:rPr lang="ar-EG" sz="3600" dirty="0">
                <a:latin typeface="Cambria Math"/>
                <a:ea typeface="Calibri"/>
                <a:cs typeface="Sakkal Majalla"/>
              </a:rPr>
              <a:t> - كتلة الإطار </a:t>
            </a:r>
            <a:r>
              <a:rPr lang="en-US" sz="3200" dirty="0">
                <a:latin typeface="Cambria Math"/>
                <a:ea typeface="Calibri"/>
                <a:cs typeface="Sakkal Majalla"/>
              </a:rPr>
              <a:t>35 kg</a:t>
            </a:r>
            <a:r>
              <a:rPr lang="en-US" sz="3600" dirty="0">
                <a:latin typeface="Sakkal Majalla"/>
                <a:ea typeface="Calibri"/>
                <a:cs typeface="Sakkal Majalla"/>
              </a:rPr>
              <a:t> </a:t>
            </a:r>
            <a:r>
              <a:rPr lang="ar-EG" sz="3600" dirty="0">
                <a:latin typeface="Sakkal Majalla"/>
                <a:ea typeface="Calibri"/>
                <a:cs typeface="Sakkal Majalla"/>
              </a:rPr>
              <a:t>ومركز ثقله يقع على بعد </a:t>
            </a:r>
            <a:r>
              <a:rPr lang="en-US" sz="3200" dirty="0">
                <a:latin typeface="Cambria Math"/>
                <a:ea typeface="Calibri"/>
                <a:cs typeface="Sakkal Majalla"/>
              </a:rPr>
              <a:t>0.5 mm</a:t>
            </a:r>
            <a:r>
              <a:rPr lang="en-US" sz="3600" dirty="0">
                <a:latin typeface="Cambria Math"/>
                <a:ea typeface="Calibri"/>
                <a:cs typeface="Sakkal Majalla"/>
              </a:rPr>
              <a:t> </a:t>
            </a:r>
            <a:r>
              <a:rPr lang="ar-EG" sz="3600" dirty="0">
                <a:latin typeface="Cambria Math"/>
                <a:ea typeface="Calibri"/>
                <a:cs typeface="Sakkal Majalla"/>
              </a:rPr>
              <a:t> من محور الدوران - الموتور معلق بواسطة </a:t>
            </a:r>
            <a:r>
              <a:rPr lang="en-US" sz="3200" dirty="0">
                <a:latin typeface="Cambria Math"/>
                <a:ea typeface="Calibri"/>
                <a:cs typeface="Sakkal Majalla"/>
              </a:rPr>
              <a:t>5</a:t>
            </a:r>
            <a:r>
              <a:rPr lang="ar-EG" sz="3600" dirty="0">
                <a:latin typeface="Cambria Math"/>
                <a:ea typeface="Calibri"/>
                <a:cs typeface="Sakkal Majalla"/>
              </a:rPr>
              <a:t> يايات مهملة الكبت أي أن القوة المنقولة </a:t>
            </a:r>
            <a:r>
              <a:rPr lang="en-US" sz="3200" dirty="0">
                <a:latin typeface="Cambria Math"/>
                <a:ea typeface="Calibri"/>
                <a:cs typeface="Sakkal Majalla"/>
              </a:rPr>
              <a:t>1:11</a:t>
            </a:r>
            <a:r>
              <a:rPr lang="en-US" sz="3600" dirty="0">
                <a:latin typeface="Sakkal Majalla"/>
                <a:ea typeface="Calibri"/>
                <a:cs typeface="Sakkal Majalla"/>
              </a:rPr>
              <a:t> </a:t>
            </a:r>
            <a:r>
              <a:rPr lang="ar-EG" sz="3600" dirty="0">
                <a:latin typeface="Sakkal Majalla"/>
                <a:ea typeface="Calibri"/>
                <a:cs typeface="Sakkal Majalla"/>
              </a:rPr>
              <a:t>من القوة المؤثرة - إفرض أن كتلة الموتور موزعة بإنتظام بين الخمسة يايات. إحسب كلا من: الصلابة لكل ياي - القوة الديناميكية المنقولة لقاعدة الموتور عند سرعة التشغيل - التردد الطبيعي للنظام.</a:t>
            </a:r>
            <a:endParaRPr lang="en-US" sz="3600" dirty="0">
              <a:effectLst/>
              <a:latin typeface="Cambria Math"/>
              <a:ea typeface="Calibri"/>
              <a:cs typeface="Sakkal Majalla"/>
            </a:endParaRPr>
          </a:p>
        </p:txBody>
      </p:sp>
    </p:spTree>
    <p:extLst>
      <p:ext uri="{BB962C8B-B14F-4D97-AF65-F5344CB8AC3E}">
        <p14:creationId xmlns:p14="http://schemas.microsoft.com/office/powerpoint/2010/main" val="219186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648072"/>
          </a:xfrm>
        </p:spPr>
        <p:txBody>
          <a:bodyPr>
            <a:noAutofit/>
          </a:bodyPr>
          <a:lstStyle/>
          <a:p>
            <a:pPr marL="182880" algn="ctr">
              <a:lnSpc>
                <a:spcPct val="130000"/>
              </a:lnSpc>
            </a:pPr>
            <a:r>
              <a:rPr lang="ar-EG" sz="4000" b="1" dirty="0">
                <a:solidFill>
                  <a:schemeClr val="tx1"/>
                </a:solidFill>
                <a:effectLst>
                  <a:outerShdw blurRad="38100" dist="38100" dir="2700000" algn="tl">
                    <a:srgbClr val="000000">
                      <a:alpha val="43137"/>
                    </a:srgbClr>
                  </a:outerShdw>
                </a:effectLst>
                <a:cs typeface="Simple Bold Jut Out" pitchFamily="2" charset="-78"/>
              </a:rPr>
              <a:t>التردد لإهتزازات الكبت الحر</a:t>
            </a:r>
            <a:endParaRPr lang="en-US" sz="40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3"/>
            <a:ext cx="4752528" cy="509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8144" y="1004090"/>
            <a:ext cx="2780517" cy="5213735"/>
          </a:xfrm>
          <a:prstGeom prst="rect">
            <a:avLst/>
          </a:prstGeom>
        </p:spPr>
        <p:txBody>
          <a:bodyPr wrap="square">
            <a:spAutoFit/>
          </a:bodyPr>
          <a:lstStyle/>
          <a:p>
            <a:pPr algn="just">
              <a:lnSpc>
                <a:spcPct val="130000"/>
              </a:lnSpc>
            </a:pPr>
            <a:r>
              <a:rPr lang="ar-EG" sz="3200" dirty="0">
                <a:latin typeface="Cambria Math"/>
                <a:ea typeface="Calibri"/>
                <a:cs typeface="Sakkal Majalla"/>
              </a:rPr>
              <a:t>نظام إهتزازي يتكون من  كتلة </a:t>
            </a:r>
            <a:r>
              <a:rPr lang="en-US" sz="2800" dirty="0">
                <a:latin typeface="Cambria Math"/>
                <a:ea typeface="Calibri"/>
                <a:cs typeface="Sakkal Majalla"/>
              </a:rPr>
              <a:t>(m)</a:t>
            </a:r>
            <a:r>
              <a:rPr lang="ar-EG" sz="3200" dirty="0">
                <a:latin typeface="Cambria Math"/>
                <a:ea typeface="Calibri"/>
                <a:cs typeface="Sakkal Majalla"/>
              </a:rPr>
              <a:t> معلقة في إحدى نهايتي ياي حلزونية والنهاية الأخرى للياي ثابتة ومانع إهتزاز </a:t>
            </a:r>
            <a:r>
              <a:rPr lang="en-US" sz="2800" i="1" dirty="0">
                <a:latin typeface="Cambria Math"/>
                <a:ea typeface="Calibri"/>
                <a:cs typeface="Sakkal Majalla"/>
              </a:rPr>
              <a:t>Damper</a:t>
            </a:r>
            <a:r>
              <a:rPr lang="en-US" sz="3200" dirty="0">
                <a:latin typeface="Sakkal Majalla"/>
                <a:ea typeface="Calibri"/>
              </a:rPr>
              <a:t> </a:t>
            </a:r>
            <a:r>
              <a:rPr lang="ar-EG" sz="3200" dirty="0" smtClean="0">
                <a:latin typeface="Sakkal Majalla"/>
                <a:ea typeface="Calibri"/>
              </a:rPr>
              <a:t> </a:t>
            </a:r>
            <a:r>
              <a:rPr lang="ar-EG" sz="3200" dirty="0" smtClean="0">
                <a:latin typeface="Cambria Math"/>
                <a:ea typeface="Calibri"/>
                <a:cs typeface="Sakkal Majalla"/>
              </a:rPr>
              <a:t>متصل </a:t>
            </a:r>
            <a:r>
              <a:rPr lang="ar-EG" sz="3200" dirty="0">
                <a:latin typeface="Cambria Math"/>
                <a:ea typeface="Calibri"/>
                <a:cs typeface="Sakkal Majalla"/>
              </a:rPr>
              <a:t>بالكتلة </a:t>
            </a:r>
          </a:p>
        </p:txBody>
      </p:sp>
    </p:spTree>
    <p:extLst>
      <p:ext uri="{BB962C8B-B14F-4D97-AF65-F5344CB8AC3E}">
        <p14:creationId xmlns:p14="http://schemas.microsoft.com/office/powerpoint/2010/main" val="102013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860" y="260648"/>
            <a:ext cx="7124328" cy="648072"/>
          </a:xfrm>
        </p:spPr>
        <p:txBody>
          <a:bodyPr>
            <a:normAutofit fontScale="90000"/>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تحليل القوى للنظام الإهتزازي</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043608" y="764704"/>
                <a:ext cx="7992888" cy="5487464"/>
              </a:xfrm>
              <a:prstGeom prst="rect">
                <a:avLst/>
              </a:prstGeom>
            </p:spPr>
            <p:txBody>
              <a:bodyPr wrap="square">
                <a:spAutoFit/>
              </a:bodyPr>
              <a:lstStyle/>
              <a:p>
                <a:pPr marL="431800" algn="just">
                  <a:lnSpc>
                    <a:spcPct val="150000"/>
                  </a:lnSpc>
                </a:pPr>
                <a:r>
                  <a:rPr lang="ar-EG" sz="2800" dirty="0">
                    <a:latin typeface="Cambria Math"/>
                    <a:ea typeface="Calibri"/>
                    <a:cs typeface="Sakkal Majalla"/>
                  </a:rPr>
                  <a:t>الكتلة للنظام الإهتزازي سوف تكون معرضة إلى ثلاثة أنواع من القوى هي:</a:t>
                </a:r>
                <a:endParaRPr lang="en-US" sz="2800" dirty="0">
                  <a:effectLst/>
                  <a:latin typeface="Cambria Math"/>
                  <a:ea typeface="Calibri"/>
                  <a:cs typeface="Sakkal Majalla"/>
                </a:endParaRPr>
              </a:p>
              <a:p>
                <a:pPr marL="342900" lvl="0" indent="-342900" algn="just">
                  <a:lnSpc>
                    <a:spcPct val="150000"/>
                  </a:lnSpc>
                  <a:buSzPts val="1800"/>
                  <a:buFont typeface="+mj-lt"/>
                  <a:buAutoNum type="arabicPeriod"/>
                </a:pPr>
                <a:r>
                  <a:rPr lang="ar-EG" sz="2800" dirty="0">
                    <a:effectLst/>
                    <a:latin typeface="Cambria Math"/>
                    <a:ea typeface="Calibri"/>
                    <a:cs typeface="Sakkal Majalla"/>
                  </a:rPr>
                  <a:t>قوة الكبت أو قوة الإحتكاك التي تؤثر في الإتجاه المضاد لحركة الكتلة</a:t>
                </a:r>
                <a:endParaRPr lang="en-US" sz="2800" dirty="0">
                  <a:effectLst/>
                  <a:latin typeface="Cambria Math"/>
                  <a:ea typeface="Calibri"/>
                  <a:cs typeface="Sakkal Majalla"/>
                </a:endParaRPr>
              </a:p>
              <a:p>
                <a:pPr algn="just">
                  <a:lnSpc>
                    <a:spcPct val="150000"/>
                  </a:lnSpc>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𝐷𝑎𝑚𝑝𝑖𝑛𝑔</m:t>
                      </m:r>
                      <m:r>
                        <a:rPr lang="en-US" sz="2400" i="1">
                          <a:effectLst/>
                          <a:latin typeface="Cambria Math"/>
                          <a:ea typeface="Calibri"/>
                          <a:cs typeface="Sakkal Majalla"/>
                        </a:rPr>
                        <m:t> </m:t>
                      </m:r>
                      <m:r>
                        <a:rPr lang="en-US" sz="2400" i="1">
                          <a:effectLst/>
                          <a:latin typeface="Cambria Math"/>
                          <a:ea typeface="Calibri"/>
                          <a:cs typeface="Sakkal Majalla"/>
                        </a:rPr>
                        <m:t>𝑓𝑜𝑟𝑐𝑒</m:t>
                      </m:r>
                      <m:r>
                        <a:rPr lang="en-US" sz="2400" i="1">
                          <a:effectLst/>
                          <a:latin typeface="Cambria Math"/>
                          <a:ea typeface="Calibri"/>
                          <a:cs typeface="Sakkal Majalla"/>
                        </a:rPr>
                        <m:t>=</m:t>
                      </m:r>
                      <m:r>
                        <a:rPr lang="en-US" sz="2400" i="1">
                          <a:effectLst/>
                          <a:latin typeface="Cambria Math"/>
                          <a:ea typeface="Calibri"/>
                          <a:cs typeface="Sakkal Majalla"/>
                        </a:rPr>
                        <m:t>𝑐</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𝑑𝑥</m:t>
                          </m:r>
                        </m:num>
                        <m:den>
                          <m:r>
                            <a:rPr lang="en-US" sz="2400" i="1">
                              <a:effectLst/>
                              <a:latin typeface="Cambria Math"/>
                              <a:ea typeface="Calibri"/>
                              <a:cs typeface="Sakkal Majalla"/>
                            </a:rPr>
                            <m:t>𝑑𝑡</m:t>
                          </m:r>
                        </m:den>
                      </m:f>
                      <m:r>
                        <a:rPr lang="en-US" sz="2400" i="1">
                          <a:effectLst/>
                          <a:latin typeface="Cambria Math"/>
                          <a:ea typeface="Calibri"/>
                          <a:cs typeface="Sakkal Majalla"/>
                        </a:rPr>
                        <m:t>  …   (</m:t>
                      </m:r>
                      <m:r>
                        <a:rPr lang="en-US" sz="2400" i="1">
                          <a:effectLst/>
                          <a:latin typeface="Cambria Math"/>
                          <a:ea typeface="Calibri"/>
                          <a:cs typeface="Sakkal Majalla"/>
                        </a:rPr>
                        <m:t>𝑖</m:t>
                      </m:r>
                      <m:r>
                        <a:rPr lang="en-US" sz="2400" i="1">
                          <a:effectLst/>
                          <a:latin typeface="Cambria Math"/>
                          <a:ea typeface="Calibri"/>
                          <a:cs typeface="Sakkal Majalla"/>
                        </a:rPr>
                        <m:t>)</m:t>
                      </m:r>
                    </m:oMath>
                  </m:oMathPara>
                </a14:m>
                <a:endParaRPr lang="en-US" sz="2800" dirty="0">
                  <a:effectLst/>
                  <a:latin typeface="Cambria Math"/>
                  <a:ea typeface="Calibri"/>
                  <a:cs typeface="Sakkal Majalla"/>
                </a:endParaRPr>
              </a:p>
              <a:p>
                <a:pPr marL="342900" lvl="0" indent="-342900" algn="just">
                  <a:lnSpc>
                    <a:spcPct val="150000"/>
                  </a:lnSpc>
                  <a:buSzPts val="1800"/>
                  <a:buFont typeface="+mj-lt"/>
                  <a:buAutoNum type="arabicPeriod" startAt="2"/>
                </a:pPr>
                <a:r>
                  <a:rPr lang="ar-EG" sz="2800" dirty="0">
                    <a:effectLst/>
                    <a:latin typeface="Cambria Math"/>
                    <a:ea typeface="Calibri"/>
                    <a:cs typeface="Sakkal Majalla"/>
                  </a:rPr>
                  <a:t>قوة التعجيل التي تؤثر في نفس إتجاه الحركة للكتلة</a:t>
                </a:r>
                <a:endParaRPr lang="en-US" sz="2800" dirty="0">
                  <a:effectLst/>
                  <a:latin typeface="Cambria Math"/>
                  <a:ea typeface="Calibri"/>
                  <a:cs typeface="Sakkal Majalla"/>
                </a:endParaRPr>
              </a:p>
              <a:p>
                <a:pPr algn="just">
                  <a:lnSpc>
                    <a:spcPct val="150000"/>
                  </a:lnSpc>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𝐴𝑐𝑐𝑒𝑙𝑒𝑟𝑎𝑡𝑖𝑛𝑔</m:t>
                      </m:r>
                      <m:r>
                        <a:rPr lang="en-US" sz="2400" i="1">
                          <a:effectLst/>
                          <a:latin typeface="Cambria Math"/>
                          <a:ea typeface="Calibri"/>
                          <a:cs typeface="Sakkal Majalla"/>
                        </a:rPr>
                        <m:t> </m:t>
                      </m:r>
                      <m:r>
                        <a:rPr lang="en-US" sz="2400" i="1">
                          <a:effectLst/>
                          <a:latin typeface="Cambria Math"/>
                          <a:ea typeface="Calibri"/>
                          <a:cs typeface="Sakkal Majalla"/>
                        </a:rPr>
                        <m:t>𝑓𝑜𝑟𝑐𝑒</m:t>
                      </m:r>
                      <m:r>
                        <a:rPr lang="en-US" sz="2400" i="1">
                          <a:effectLst/>
                          <a:latin typeface="Cambria Math"/>
                          <a:ea typeface="Calibri"/>
                          <a:cs typeface="Sakkal Majalla"/>
                        </a:rPr>
                        <m:t>=</m:t>
                      </m:r>
                      <m:r>
                        <a:rPr lang="en-US" sz="2400" i="1">
                          <a:effectLst/>
                          <a:latin typeface="Cambria Math"/>
                          <a:ea typeface="Calibri"/>
                          <a:cs typeface="Sakkal Majalla"/>
                        </a:rPr>
                        <m:t>𝑚</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𝑑</m:t>
                              </m:r>
                            </m:e>
                            <m:sup>
                              <m:r>
                                <a:rPr lang="en-US" sz="2400" i="1">
                                  <a:effectLst/>
                                  <a:latin typeface="Cambria Math"/>
                                  <a:ea typeface="Calibri"/>
                                  <a:cs typeface="Sakkal Majalla"/>
                                </a:rPr>
                                <m:t>2</m:t>
                              </m:r>
                            </m:sup>
                          </m:sSup>
                          <m:r>
                            <a:rPr lang="en-US" sz="2400" i="1">
                              <a:effectLst/>
                              <a:latin typeface="Cambria Math"/>
                              <a:ea typeface="Calibri"/>
                              <a:cs typeface="Sakkal Majalla"/>
                            </a:rPr>
                            <m:t>𝑥</m:t>
                          </m:r>
                        </m:num>
                        <m:den>
                          <m:r>
                            <a:rPr lang="en-US" sz="2400" i="1">
                              <a:effectLst/>
                              <a:latin typeface="Cambria Math"/>
                              <a:ea typeface="Calibri"/>
                              <a:cs typeface="Sakkal Majalla"/>
                            </a:rPr>
                            <m:t>𝑑</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𝑡</m:t>
                              </m:r>
                            </m:e>
                            <m:sup>
                              <m:r>
                                <a:rPr lang="en-US" sz="2400" i="1">
                                  <a:effectLst/>
                                  <a:latin typeface="Cambria Math"/>
                                  <a:ea typeface="Calibri"/>
                                  <a:cs typeface="Sakkal Majalla"/>
                                </a:rPr>
                                <m:t>2</m:t>
                              </m:r>
                            </m:sup>
                          </m:sSup>
                        </m:den>
                      </m:f>
                      <m:r>
                        <a:rPr lang="en-US" sz="2400" i="1">
                          <a:effectLst/>
                          <a:latin typeface="Cambria Math"/>
                          <a:ea typeface="Calibri"/>
                          <a:cs typeface="Sakkal Majalla"/>
                        </a:rPr>
                        <m:t>  …  (</m:t>
                      </m:r>
                      <m:r>
                        <a:rPr lang="en-US" sz="2400" i="1">
                          <a:effectLst/>
                          <a:latin typeface="Cambria Math"/>
                          <a:ea typeface="Calibri"/>
                          <a:cs typeface="Sakkal Majalla"/>
                        </a:rPr>
                        <m:t>𝑖𝑖</m:t>
                      </m:r>
                      <m:r>
                        <a:rPr lang="en-US" sz="2400" i="1">
                          <a:effectLst/>
                          <a:latin typeface="Cambria Math"/>
                          <a:ea typeface="Calibri"/>
                          <a:cs typeface="Sakkal Majalla"/>
                        </a:rPr>
                        <m:t>)</m:t>
                      </m:r>
                    </m:oMath>
                  </m:oMathPara>
                </a14:m>
                <a:endParaRPr lang="en-US" sz="2800" dirty="0">
                  <a:effectLst/>
                  <a:latin typeface="Cambria Math"/>
                  <a:ea typeface="Calibri"/>
                  <a:cs typeface="Sakkal Majalla"/>
                </a:endParaRPr>
              </a:p>
              <a:p>
                <a:pPr marL="342900" lvl="0" indent="-342900" algn="just">
                  <a:lnSpc>
                    <a:spcPct val="150000"/>
                  </a:lnSpc>
                  <a:buSzPts val="1800"/>
                  <a:buFont typeface="+mj-lt"/>
                  <a:buAutoNum type="arabicPeriod" startAt="3"/>
                </a:pPr>
                <a:r>
                  <a:rPr lang="ar-EG" sz="2800" dirty="0">
                    <a:effectLst/>
                    <a:latin typeface="Cambria Math"/>
                    <a:ea typeface="Calibri"/>
                    <a:cs typeface="Sakkal Majalla"/>
                  </a:rPr>
                  <a:t>قوة الياي التي تؤثر في الإتجاه المضاد لحركة الكتلة</a:t>
                </a:r>
                <a:endParaRPr lang="en-US" sz="2800" dirty="0">
                  <a:effectLst/>
                  <a:latin typeface="Cambria Math"/>
                  <a:ea typeface="Calibri"/>
                  <a:cs typeface="Sakkal Majalla"/>
                </a:endParaRPr>
              </a:p>
              <a:p>
                <a:pPr algn="just">
                  <a:lnSpc>
                    <a:spcPct val="150000"/>
                  </a:lnSpc>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𝑆𝑝𝑟𝑖𝑛𝑔</m:t>
                      </m:r>
                      <m:r>
                        <a:rPr lang="en-US" sz="2400" i="1">
                          <a:effectLst/>
                          <a:latin typeface="Cambria Math"/>
                          <a:ea typeface="Calibri"/>
                          <a:cs typeface="Sakkal Majalla"/>
                        </a:rPr>
                        <m:t> </m:t>
                      </m:r>
                      <m:r>
                        <a:rPr lang="en-US" sz="2400" i="1">
                          <a:effectLst/>
                          <a:latin typeface="Cambria Math"/>
                          <a:ea typeface="Calibri"/>
                          <a:cs typeface="Sakkal Majalla"/>
                        </a:rPr>
                        <m:t>𝑓𝑜𝑟𝑐𝑒</m:t>
                      </m:r>
                      <m:r>
                        <a:rPr lang="en-US" sz="2400" i="1">
                          <a:effectLst/>
                          <a:latin typeface="Cambria Math"/>
                          <a:ea typeface="Calibri"/>
                          <a:cs typeface="Sakkal Majalla"/>
                        </a:rPr>
                        <m:t>=</m:t>
                      </m:r>
                      <m:r>
                        <a:rPr lang="en-US" sz="2400" i="1">
                          <a:effectLst/>
                          <a:latin typeface="Cambria Math"/>
                          <a:ea typeface="Calibri"/>
                          <a:cs typeface="Sakkal Majalla"/>
                        </a:rPr>
                        <m:t>𝑠</m:t>
                      </m:r>
                      <m:r>
                        <a:rPr lang="en-US" sz="2400" i="1">
                          <a:effectLst/>
                          <a:latin typeface="Cambria Math"/>
                          <a:ea typeface="Calibri"/>
                          <a:cs typeface="Sakkal Majalla"/>
                        </a:rPr>
                        <m:t>×</m:t>
                      </m:r>
                      <m:r>
                        <a:rPr lang="en-US" sz="2400" i="1">
                          <a:effectLst/>
                          <a:latin typeface="Cambria Math"/>
                          <a:ea typeface="Calibri"/>
                          <a:cs typeface="Sakkal Majalla"/>
                        </a:rPr>
                        <m:t>𝑥</m:t>
                      </m:r>
                      <m:r>
                        <a:rPr lang="en-US" sz="2400" i="1">
                          <a:effectLst/>
                          <a:latin typeface="Cambria Math"/>
                          <a:ea typeface="Calibri"/>
                          <a:cs typeface="Sakkal Majalla"/>
                        </a:rPr>
                        <m:t>  …   (</m:t>
                      </m:r>
                      <m:r>
                        <a:rPr lang="en-US" sz="2400" i="1">
                          <a:effectLst/>
                          <a:latin typeface="Cambria Math"/>
                          <a:ea typeface="Calibri"/>
                          <a:cs typeface="Sakkal Majalla"/>
                        </a:rPr>
                        <m:t>𝑖𝑖𝑖</m:t>
                      </m:r>
                      <m:r>
                        <a:rPr lang="en-US" sz="2400" i="1">
                          <a:effectLst/>
                          <a:latin typeface="Cambria Math"/>
                          <a:ea typeface="Calibri"/>
                          <a:cs typeface="Sakkal Majalla"/>
                        </a:rPr>
                        <m:t>)</m:t>
                      </m:r>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043608" y="764704"/>
                <a:ext cx="7992888" cy="5487464"/>
              </a:xfrm>
              <a:prstGeom prst="rect">
                <a:avLst/>
              </a:prstGeom>
              <a:blipFill rotWithShape="1">
                <a:blip r:embed="rId2"/>
                <a:stretch>
                  <a:fillRect l="-153" r="-686"/>
                </a:stretch>
              </a:blipFill>
            </p:spPr>
            <p:txBody>
              <a:bodyPr/>
              <a:lstStyle/>
              <a:p>
                <a:r>
                  <a:rPr lang="ar-EG">
                    <a:noFill/>
                  </a:rPr>
                  <a:t> </a:t>
                </a:r>
              </a:p>
            </p:txBody>
          </p:sp>
        </mc:Fallback>
      </mc:AlternateContent>
    </p:spTree>
    <p:extLst>
      <p:ext uri="{BB962C8B-B14F-4D97-AF65-F5344CB8AC3E}">
        <p14:creationId xmlns:p14="http://schemas.microsoft.com/office/powerpoint/2010/main" val="332005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860" y="476672"/>
            <a:ext cx="7124328" cy="648072"/>
          </a:xfrm>
        </p:spPr>
        <p:txBody>
          <a:bodyPr>
            <a:normAutofit fontScale="90000"/>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معادلة الحركة للنظام الإهتزازي</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043608" y="1299480"/>
                <a:ext cx="7992888" cy="4577792"/>
              </a:xfrm>
              <a:prstGeom prst="rect">
                <a:avLst/>
              </a:prstGeom>
            </p:spPr>
            <p:txBody>
              <a:bodyPr wrap="square">
                <a:spAutoFit/>
              </a:bodyPr>
              <a:lstStyle/>
              <a:p>
                <a:pPr>
                  <a:lnSpc>
                    <a:spcPct val="130000"/>
                  </a:lnSpc>
                </a:pPr>
                <a:r>
                  <a:rPr lang="ar-EG" sz="3200" dirty="0" smtClean="0">
                    <a:latin typeface="Cambria Math"/>
                    <a:ea typeface="Times New Roman"/>
                    <a:cs typeface="Sakkal Majalla"/>
                  </a:rPr>
                  <a:t>	من المعادلات  </a:t>
                </a:r>
                <a14:m>
                  <m:oMath xmlns:m="http://schemas.openxmlformats.org/officeDocument/2006/math">
                    <m:d>
                      <m:dPr>
                        <m:begChr m:val="["/>
                        <m:endChr m:val="]"/>
                        <m:ctrlPr>
                          <a:rPr lang="en-US" sz="3200" i="1">
                            <a:effectLst/>
                            <a:latin typeface="Cambria Math"/>
                            <a:ea typeface="Times New Roman"/>
                            <a:cs typeface="Sakkal Majalla"/>
                          </a:rPr>
                        </m:ctrlPr>
                      </m:dPr>
                      <m:e>
                        <m:r>
                          <a:rPr lang="en-US" sz="3200" i="1">
                            <a:effectLst/>
                            <a:latin typeface="Cambria Math"/>
                            <a:ea typeface="Times New Roman"/>
                            <a:cs typeface="Sakkal Majalla"/>
                          </a:rPr>
                          <m:t>(</m:t>
                        </m:r>
                        <m:r>
                          <a:rPr lang="en-US" sz="3200" i="1">
                            <a:effectLst/>
                            <a:latin typeface="Cambria Math"/>
                            <a:ea typeface="Times New Roman"/>
                            <a:cs typeface="Sakkal Majalla"/>
                          </a:rPr>
                          <m:t>𝑖</m:t>
                        </m:r>
                        <m:r>
                          <a:rPr lang="en-US" sz="3200" i="1">
                            <a:effectLst/>
                            <a:latin typeface="Cambria Math"/>
                            <a:ea typeface="Times New Roman"/>
                            <a:cs typeface="Sakkal Majalla"/>
                          </a:rPr>
                          <m:t>), (</m:t>
                        </m:r>
                        <m:r>
                          <a:rPr lang="en-US" sz="3200" i="1">
                            <a:effectLst/>
                            <a:latin typeface="Cambria Math"/>
                            <a:ea typeface="Times New Roman"/>
                            <a:cs typeface="Sakkal Majalla"/>
                          </a:rPr>
                          <m:t>𝑖𝑖</m:t>
                        </m:r>
                        <m:r>
                          <a:rPr lang="en-US" sz="3200" i="1">
                            <a:effectLst/>
                            <a:latin typeface="Cambria Math"/>
                            <a:ea typeface="Times New Roman"/>
                            <a:cs typeface="Sakkal Majalla"/>
                          </a:rPr>
                          <m:t>), </m:t>
                        </m:r>
                        <m:r>
                          <a:rPr lang="en-US" sz="3200" i="1">
                            <a:effectLst/>
                            <a:latin typeface="Cambria Math"/>
                            <a:ea typeface="Times New Roman"/>
                            <a:cs typeface="Sakkal Majalla"/>
                          </a:rPr>
                          <m:t>𝑎𝑛𝑑</m:t>
                        </m:r>
                        <m:r>
                          <a:rPr lang="en-US" sz="3200" i="1">
                            <a:effectLst/>
                            <a:latin typeface="Cambria Math"/>
                            <a:ea typeface="Times New Roman"/>
                            <a:cs typeface="Sakkal Majalla"/>
                          </a:rPr>
                          <m:t> (</m:t>
                        </m:r>
                        <m:r>
                          <a:rPr lang="en-US" sz="3200" i="1">
                            <a:effectLst/>
                            <a:latin typeface="Cambria Math"/>
                            <a:ea typeface="Times New Roman"/>
                            <a:cs typeface="Sakkal Majalla"/>
                          </a:rPr>
                          <m:t>𝑖𝑖𝑖</m:t>
                        </m:r>
                        <m:r>
                          <a:rPr lang="en-US" sz="3200" i="1">
                            <a:effectLst/>
                            <a:latin typeface="Cambria Math"/>
                            <a:ea typeface="Times New Roman"/>
                            <a:cs typeface="Sakkal Majalla"/>
                          </a:rPr>
                          <m:t>)</m:t>
                        </m:r>
                      </m:e>
                    </m:d>
                  </m:oMath>
                </a14:m>
                <a:r>
                  <a:rPr lang="ar-EG" sz="3200" dirty="0">
                    <a:effectLst/>
                    <a:latin typeface="Cambria Math"/>
                    <a:ea typeface="Times New Roman"/>
                    <a:cs typeface="Sakkal Majalla"/>
                  </a:rPr>
                  <a:t> </a:t>
                </a:r>
                <a:endParaRPr lang="ar-EG" sz="3200" dirty="0" smtClean="0">
                  <a:effectLst/>
                  <a:latin typeface="Cambria Math"/>
                  <a:ea typeface="Times New Roman"/>
                  <a:cs typeface="Sakkal Majalla"/>
                </a:endParaRPr>
              </a:p>
              <a:p>
                <a:pPr>
                  <a:lnSpc>
                    <a:spcPct val="130000"/>
                  </a:lnSpc>
                </a:pPr>
                <a:r>
                  <a:rPr lang="ar-EG" sz="3200" dirty="0" smtClean="0">
                    <a:effectLst/>
                    <a:latin typeface="Cambria Math"/>
                    <a:ea typeface="Times New Roman"/>
                    <a:cs typeface="Sakkal Majalla"/>
                  </a:rPr>
                  <a:t>	فإن معادلة الحركة للنظام الإهتزازي يعبر عنها كما يلي:</a:t>
                </a:r>
              </a:p>
              <a:p>
                <a:pPr>
                  <a:lnSpc>
                    <a:spcPct val="130000"/>
                  </a:lnSpc>
                </a:pPr>
                <a14:m>
                  <m:oMathPara xmlns:m="http://schemas.openxmlformats.org/officeDocument/2006/math">
                    <m:oMathParaPr>
                      <m:jc m:val="centerGroup"/>
                    </m:oMathParaPr>
                    <m:oMath xmlns:m="http://schemas.openxmlformats.org/officeDocument/2006/math">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𝑑</m:t>
                              </m:r>
                            </m:e>
                            <m:sup>
                              <m:r>
                                <a:rPr lang="en-US" sz="3200" i="1">
                                  <a:effectLst/>
                                  <a:latin typeface="Cambria Math"/>
                                  <a:ea typeface="Calibri"/>
                                  <a:cs typeface="Sakkal Majalla"/>
                                </a:rPr>
                                <m:t>2</m:t>
                              </m:r>
                            </m:sup>
                          </m:sSup>
                          <m:r>
                            <a:rPr lang="en-US" sz="3200" i="1">
                              <a:effectLst/>
                              <a:latin typeface="Cambria Math"/>
                              <a:ea typeface="Calibri"/>
                              <a:cs typeface="Sakkal Majalla"/>
                            </a:rPr>
                            <m:t>𝑥</m:t>
                          </m:r>
                        </m:num>
                        <m:den>
                          <m:r>
                            <a:rPr lang="en-US" sz="3200" i="1">
                              <a:effectLst/>
                              <a:latin typeface="Cambria Math"/>
                              <a:ea typeface="Calibri"/>
                              <a:cs typeface="Sakkal Majalla"/>
                            </a:rPr>
                            <m:t>𝑑</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𝑡</m:t>
                              </m:r>
                            </m:e>
                            <m:sup>
                              <m:r>
                                <a:rPr lang="en-US" sz="3200" i="1">
                                  <a:effectLst/>
                                  <a:latin typeface="Cambria Math"/>
                                  <a:ea typeface="Calibri"/>
                                  <a:cs typeface="Sakkal Majalla"/>
                                </a:rPr>
                                <m:t>2</m:t>
                              </m:r>
                            </m:sup>
                          </m:sSup>
                        </m:den>
                      </m:f>
                      <m:r>
                        <a:rPr lang="en-US" sz="3200" i="1">
                          <a:effectLst/>
                          <a:latin typeface="Cambria Math"/>
                          <a:ea typeface="Calibri"/>
                          <a:cs typeface="Sakkal Majalla"/>
                        </a:rPr>
                        <m:t>+ </m:t>
                      </m:r>
                      <m:f>
                        <m:fPr>
                          <m:ctrlPr>
                            <a:rPr lang="en-US" sz="3200" i="1">
                              <a:effectLst/>
                              <a:latin typeface="Cambria Math"/>
                              <a:ea typeface="Calibri"/>
                              <a:cs typeface="Sakkal Majalla"/>
                            </a:rPr>
                          </m:ctrlPr>
                        </m:fPr>
                        <m:num>
                          <m:r>
                            <a:rPr lang="en-US" sz="3200" i="1">
                              <a:effectLst/>
                              <a:latin typeface="Cambria Math"/>
                              <a:ea typeface="Calibri"/>
                              <a:cs typeface="Sakkal Majalla"/>
                            </a:rPr>
                            <m:t>𝑐</m:t>
                          </m:r>
                        </m:num>
                        <m:den>
                          <m:r>
                            <a:rPr lang="en-US" sz="3200" i="1">
                              <a:effectLst/>
                              <a:latin typeface="Cambria Math"/>
                              <a:ea typeface="Calibri"/>
                              <a:cs typeface="Sakkal Majalla"/>
                            </a:rPr>
                            <m:t>𝑚</m:t>
                          </m:r>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𝑑𝑥</m:t>
                          </m:r>
                        </m:num>
                        <m:den>
                          <m:r>
                            <a:rPr lang="en-US" sz="3200" i="1">
                              <a:effectLst/>
                              <a:latin typeface="Cambria Math"/>
                              <a:ea typeface="Calibri"/>
                              <a:cs typeface="Sakkal Majalla"/>
                            </a:rPr>
                            <m:t>𝑑𝑡</m:t>
                          </m:r>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𝑠</m:t>
                          </m:r>
                        </m:num>
                        <m:den>
                          <m:r>
                            <a:rPr lang="en-US" sz="3200" i="1">
                              <a:effectLst/>
                              <a:latin typeface="Cambria Math"/>
                              <a:ea typeface="Calibri"/>
                              <a:cs typeface="Sakkal Majalla"/>
                            </a:rPr>
                            <m:t>𝑚</m:t>
                          </m:r>
                        </m:den>
                      </m:f>
                      <m:r>
                        <a:rPr lang="en-US" sz="3200" i="1">
                          <a:effectLst/>
                          <a:latin typeface="Cambria Math"/>
                          <a:ea typeface="Calibri"/>
                          <a:cs typeface="Sakkal Majalla"/>
                        </a:rPr>
                        <m:t>×</m:t>
                      </m:r>
                      <m:r>
                        <a:rPr lang="en-US" sz="3200" i="1">
                          <a:effectLst/>
                          <a:latin typeface="Cambria Math"/>
                          <a:ea typeface="Calibri"/>
                          <a:cs typeface="Sakkal Majalla"/>
                        </a:rPr>
                        <m:t>𝑥</m:t>
                      </m:r>
                      <m:r>
                        <a:rPr lang="en-US" sz="3200" i="1">
                          <a:effectLst/>
                          <a:latin typeface="Cambria Math"/>
                          <a:ea typeface="Calibri"/>
                          <a:cs typeface="Sakkal Majalla"/>
                        </a:rPr>
                        <m:t> =</m:t>
                      </m:r>
                      <m:r>
                        <a:rPr lang="en-US" sz="3200" i="1">
                          <a:effectLst/>
                          <a:latin typeface="Cambria Math"/>
                          <a:ea typeface="Calibri"/>
                          <a:cs typeface="Sakkal Majalla"/>
                        </a:rPr>
                        <m:t>0</m:t>
                      </m:r>
                    </m:oMath>
                  </m:oMathPara>
                </a14:m>
                <a:endParaRPr lang="en-US" sz="3200" dirty="0">
                  <a:effectLst/>
                  <a:latin typeface="Cambria Math"/>
                  <a:ea typeface="Calibri"/>
                  <a:cs typeface="Sakkal Majalla"/>
                </a:endParaRPr>
              </a:p>
              <a:p>
                <a:pPr marL="431800" algn="just">
                  <a:lnSpc>
                    <a:spcPct val="130000"/>
                  </a:lnSpc>
                </a:pPr>
                <a:r>
                  <a:rPr lang="ar-EG" sz="3200" dirty="0">
                    <a:effectLst/>
                    <a:latin typeface="Cambria Math"/>
                    <a:ea typeface="Times New Roman"/>
                    <a:cs typeface="Sakkal Majalla"/>
                  </a:rPr>
                  <a:t>المعادلة السابقة هي معادلة تفاضلية من الدرجة الثانية كما يطلق على النظام الإهتزازي التي تعبر عنه المعادلة السابقة بأنه نظام أحادي درجة الحرية ذو إهتزاز توافقي مع كبت </a:t>
                </a:r>
                <a:r>
                  <a:rPr lang="ar-EG" sz="3200" dirty="0" smtClean="0">
                    <a:effectLst/>
                    <a:latin typeface="Cambria Math"/>
                    <a:ea typeface="Times New Roman"/>
                    <a:cs typeface="Sakkal Majalla"/>
                  </a:rPr>
                  <a:t>لزج.  </a:t>
                </a:r>
                <a:endParaRPr lang="en-US" sz="32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043608" y="1299480"/>
                <a:ext cx="7992888" cy="4577792"/>
              </a:xfrm>
              <a:prstGeom prst="rect">
                <a:avLst/>
              </a:prstGeom>
              <a:blipFill rotWithShape="1">
                <a:blip r:embed="rId2"/>
                <a:stretch>
                  <a:fillRect l="-2975" b="-3196"/>
                </a:stretch>
              </a:blipFill>
            </p:spPr>
            <p:txBody>
              <a:bodyPr/>
              <a:lstStyle/>
              <a:p>
                <a:r>
                  <a:rPr lang="ar-EG">
                    <a:noFill/>
                  </a:rPr>
                  <a:t> </a:t>
                </a:r>
              </a:p>
            </p:txBody>
          </p:sp>
        </mc:Fallback>
      </mc:AlternateContent>
    </p:spTree>
    <p:extLst>
      <p:ext uri="{BB962C8B-B14F-4D97-AF65-F5344CB8AC3E}">
        <p14:creationId xmlns:p14="http://schemas.microsoft.com/office/powerpoint/2010/main" val="152480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860" y="116632"/>
            <a:ext cx="7124328" cy="648072"/>
          </a:xfrm>
        </p:spPr>
        <p:txBody>
          <a:bodyPr>
            <a:normAutofit fontScale="90000"/>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الحل العام لمعادلة الحركة للنظام الإهتزازي</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043608" y="620688"/>
                <a:ext cx="7920880" cy="5903604"/>
              </a:xfrm>
              <a:prstGeom prst="rect">
                <a:avLst/>
              </a:prstGeom>
            </p:spPr>
            <p:txBody>
              <a:bodyPr wrap="square">
                <a:spAutoFit/>
              </a:bodyPr>
              <a:lstStyle/>
              <a:p>
                <a:pPr algn="just"/>
                <a:r>
                  <a:rPr lang="ar-EG" sz="2800" b="1" dirty="0">
                    <a:latin typeface="Cambria Math"/>
                    <a:ea typeface="Calibri"/>
                    <a:cs typeface="Sakkal Majalla"/>
                  </a:rPr>
                  <a:t>الحل العام للمعادلة التفاضلية السابقة </a:t>
                </a:r>
                <a:r>
                  <a:rPr lang="ar-EG" sz="2800" b="1" dirty="0" smtClean="0">
                    <a:latin typeface="Cambria Math"/>
                    <a:ea typeface="Calibri"/>
                    <a:cs typeface="Sakkal Majalla"/>
                  </a:rPr>
                  <a:t>يحتوي </a:t>
                </a:r>
                <a:r>
                  <a:rPr lang="ar-EG" sz="2800" b="1" dirty="0">
                    <a:latin typeface="Cambria Math"/>
                    <a:ea typeface="Calibri"/>
                    <a:cs typeface="Sakkal Majalla"/>
                  </a:rPr>
                  <a:t>فقط على دالة تكاملية </a:t>
                </a:r>
                <a:r>
                  <a:rPr lang="en-US" sz="2400" b="1" i="1" dirty="0">
                    <a:effectLst/>
                    <a:latin typeface="Cambria Math"/>
                    <a:ea typeface="Calibri"/>
                    <a:cs typeface="Sakkal Majalla"/>
                  </a:rPr>
                  <a:t>Complementary</a:t>
                </a:r>
                <a:r>
                  <a:rPr lang="en-US" sz="2400" b="1" dirty="0">
                    <a:effectLst/>
                    <a:latin typeface="Cambria Math"/>
                    <a:ea typeface="Calibri"/>
                    <a:cs typeface="Sakkal Majalla"/>
                  </a:rPr>
                  <a:t> </a:t>
                </a:r>
                <a:r>
                  <a:rPr lang="en-US" sz="2400" b="1" i="1" dirty="0">
                    <a:effectLst/>
                    <a:latin typeface="Cambria Math"/>
                    <a:ea typeface="Calibri"/>
                    <a:cs typeface="Sakkal Majalla"/>
                  </a:rPr>
                  <a:t>function</a:t>
                </a:r>
                <a:r>
                  <a:rPr lang="en-US" sz="2800" b="1" dirty="0">
                    <a:effectLst/>
                    <a:latin typeface="Cambria Math"/>
                    <a:ea typeface="Calibri"/>
                    <a:cs typeface="Sakkal Majalla"/>
                  </a:rPr>
                  <a:t> </a:t>
                </a:r>
                <a:r>
                  <a:rPr lang="ar-EG" sz="2800" b="1" dirty="0">
                    <a:effectLst/>
                    <a:latin typeface="Cambria Math"/>
                    <a:ea typeface="Calibri"/>
                    <a:cs typeface="Sakkal Majalla"/>
                  </a:rPr>
                  <a:t> ويكون على الصورة التالية:</a:t>
                </a:r>
                <a:endParaRPr lang="en-US" sz="2800" b="1" dirty="0">
                  <a:effectLst/>
                  <a:latin typeface="Cambria Math"/>
                  <a:ea typeface="Calibri"/>
                  <a:cs typeface="Sakkal Majalla"/>
                </a:endParaRPr>
              </a:p>
              <a:p>
                <a:pPr marL="431800" algn="just"/>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Sakkal Majalla"/>
                        </a:rPr>
                        <m:t>𝒙</m:t>
                      </m:r>
                      <m:r>
                        <a:rPr lang="en-US" sz="2400" b="1" i="1">
                          <a:effectLst/>
                          <a:latin typeface="Cambria Math"/>
                          <a:ea typeface="Calibri"/>
                          <a:cs typeface="Sakkal Majalla"/>
                        </a:rPr>
                        <m:t>= </m:t>
                      </m:r>
                      <m:sSub>
                        <m:sSubPr>
                          <m:ctrlPr>
                            <a:rPr lang="en-US" sz="2400" b="1" i="1">
                              <a:effectLst/>
                              <a:latin typeface="Cambria Math"/>
                              <a:ea typeface="Calibri"/>
                              <a:cs typeface="Sakkal Majalla"/>
                            </a:rPr>
                          </m:ctrlPr>
                        </m:sSubPr>
                        <m:e>
                          <m:r>
                            <a:rPr lang="en-US" sz="2400" b="1" i="1">
                              <a:effectLst/>
                              <a:latin typeface="Cambria Math"/>
                              <a:ea typeface="Calibri"/>
                              <a:cs typeface="Sakkal Majalla"/>
                            </a:rPr>
                            <m:t>𝑪</m:t>
                          </m:r>
                        </m:e>
                        <m:sub>
                          <m:r>
                            <a:rPr lang="en-US" sz="2400" b="1" i="1">
                              <a:effectLst/>
                              <a:latin typeface="Cambria Math"/>
                              <a:ea typeface="Calibri"/>
                              <a:cs typeface="Sakkal Majalla"/>
                            </a:rPr>
                            <m:t>𝟏</m:t>
                          </m:r>
                        </m:sub>
                      </m:sSub>
                      <m:r>
                        <a:rPr lang="en-US" sz="2400" b="1" i="1">
                          <a:effectLst/>
                          <a:latin typeface="Cambria Math"/>
                          <a:ea typeface="Calibri"/>
                          <a:cs typeface="Sakkal Majalla"/>
                        </a:rPr>
                        <m:t>×</m:t>
                      </m:r>
                      <m:sSup>
                        <m:sSupPr>
                          <m:ctrlPr>
                            <a:rPr lang="en-US" sz="2400" b="1" i="1">
                              <a:effectLst/>
                              <a:latin typeface="Cambria Math"/>
                              <a:ea typeface="Calibri"/>
                              <a:cs typeface="Sakkal Majalla"/>
                            </a:rPr>
                          </m:ctrlPr>
                        </m:sSupPr>
                        <m:e>
                          <m:r>
                            <a:rPr lang="en-US" sz="2400" b="1" i="1">
                              <a:effectLst/>
                              <a:latin typeface="Cambria Math"/>
                              <a:ea typeface="Calibri"/>
                              <a:cs typeface="Sakkal Majalla"/>
                            </a:rPr>
                            <m:t>𝒆</m:t>
                          </m:r>
                        </m:e>
                        <m:sup>
                          <m:sSub>
                            <m:sSubPr>
                              <m:ctrlPr>
                                <a:rPr lang="en-US" sz="2400" b="1" i="1">
                                  <a:effectLst/>
                                  <a:latin typeface="Cambria Math"/>
                                  <a:ea typeface="Calibri"/>
                                  <a:cs typeface="Sakkal Majalla"/>
                                </a:rPr>
                              </m:ctrlPr>
                            </m:sSubPr>
                            <m:e>
                              <m:r>
                                <a:rPr lang="en-US" sz="2400" b="1" i="1">
                                  <a:effectLst/>
                                  <a:latin typeface="Cambria Math"/>
                                  <a:ea typeface="Calibri"/>
                                  <a:cs typeface="Sakkal Majalla"/>
                                </a:rPr>
                                <m:t>𝒌</m:t>
                              </m:r>
                            </m:e>
                            <m:sub>
                              <m:r>
                                <a:rPr lang="en-US" sz="2400" b="1" i="1">
                                  <a:effectLst/>
                                  <a:latin typeface="Cambria Math"/>
                                  <a:ea typeface="Calibri"/>
                                  <a:cs typeface="Sakkal Majalla"/>
                                </a:rPr>
                                <m:t>𝟏</m:t>
                              </m:r>
                            </m:sub>
                          </m:sSub>
                          <m:r>
                            <a:rPr lang="en-US" sz="2400" b="1" i="1">
                              <a:effectLst/>
                              <a:latin typeface="Cambria Math"/>
                              <a:ea typeface="Calibri"/>
                              <a:cs typeface="Sakkal Majalla"/>
                            </a:rPr>
                            <m:t>𝒕</m:t>
                          </m:r>
                        </m:sup>
                      </m:sSup>
                      <m:r>
                        <a:rPr lang="en-US" sz="2400" b="1" i="1">
                          <a:effectLst/>
                          <a:latin typeface="Cambria Math"/>
                          <a:ea typeface="Calibri"/>
                          <a:cs typeface="Sakkal Majalla"/>
                        </a:rPr>
                        <m:t>+</m:t>
                      </m:r>
                      <m:sSub>
                        <m:sSubPr>
                          <m:ctrlPr>
                            <a:rPr lang="en-US" sz="2400" b="1" i="1">
                              <a:effectLst/>
                              <a:latin typeface="Cambria Math"/>
                              <a:ea typeface="Calibri"/>
                              <a:cs typeface="Sakkal Majalla"/>
                            </a:rPr>
                          </m:ctrlPr>
                        </m:sSubPr>
                        <m:e>
                          <m:r>
                            <a:rPr lang="en-US" sz="2400" b="1" i="1">
                              <a:effectLst/>
                              <a:latin typeface="Cambria Math"/>
                              <a:ea typeface="Calibri"/>
                              <a:cs typeface="Sakkal Majalla"/>
                            </a:rPr>
                            <m:t>𝑪</m:t>
                          </m:r>
                        </m:e>
                        <m:sub>
                          <m:r>
                            <a:rPr lang="en-US" sz="2400" b="1" i="1">
                              <a:effectLst/>
                              <a:latin typeface="Cambria Math"/>
                              <a:ea typeface="Calibri"/>
                              <a:cs typeface="Sakkal Majalla"/>
                            </a:rPr>
                            <m:t>𝟐</m:t>
                          </m:r>
                        </m:sub>
                      </m:sSub>
                      <m:r>
                        <a:rPr lang="en-US" sz="2400" b="1" i="1">
                          <a:effectLst/>
                          <a:latin typeface="Cambria Math"/>
                          <a:ea typeface="Calibri"/>
                          <a:cs typeface="Sakkal Majalla"/>
                        </a:rPr>
                        <m:t>×</m:t>
                      </m:r>
                      <m:sSup>
                        <m:sSupPr>
                          <m:ctrlPr>
                            <a:rPr lang="en-US" sz="2400" b="1" i="1">
                              <a:effectLst/>
                              <a:latin typeface="Cambria Math"/>
                              <a:ea typeface="Calibri"/>
                              <a:cs typeface="Sakkal Majalla"/>
                            </a:rPr>
                          </m:ctrlPr>
                        </m:sSupPr>
                        <m:e>
                          <m:r>
                            <a:rPr lang="en-US" sz="2400" b="1" i="1">
                              <a:effectLst/>
                              <a:latin typeface="Cambria Math"/>
                              <a:ea typeface="Calibri"/>
                              <a:cs typeface="Sakkal Majalla"/>
                            </a:rPr>
                            <m:t>𝒆</m:t>
                          </m:r>
                        </m:e>
                        <m:sup>
                          <m:sSub>
                            <m:sSubPr>
                              <m:ctrlPr>
                                <a:rPr lang="en-US" sz="2400" b="1" i="1">
                                  <a:effectLst/>
                                  <a:latin typeface="Cambria Math"/>
                                  <a:ea typeface="Calibri"/>
                                  <a:cs typeface="Sakkal Majalla"/>
                                </a:rPr>
                              </m:ctrlPr>
                            </m:sSubPr>
                            <m:e>
                              <m:r>
                                <a:rPr lang="en-US" sz="2400" b="1" i="1">
                                  <a:effectLst/>
                                  <a:latin typeface="Cambria Math"/>
                                  <a:ea typeface="Calibri"/>
                                  <a:cs typeface="Sakkal Majalla"/>
                                </a:rPr>
                                <m:t>𝒌</m:t>
                              </m:r>
                            </m:e>
                            <m:sub>
                              <m:r>
                                <a:rPr lang="en-US" sz="2400" b="1" i="1">
                                  <a:effectLst/>
                                  <a:latin typeface="Cambria Math"/>
                                  <a:ea typeface="Calibri"/>
                                  <a:cs typeface="Sakkal Majalla"/>
                                </a:rPr>
                                <m:t>𝟐</m:t>
                              </m:r>
                            </m:sub>
                          </m:sSub>
                          <m:r>
                            <a:rPr lang="en-US" sz="2400" b="1" i="1">
                              <a:effectLst/>
                              <a:latin typeface="Cambria Math"/>
                              <a:ea typeface="Calibri"/>
                              <a:cs typeface="Sakkal Majalla"/>
                            </a:rPr>
                            <m:t>𝒕</m:t>
                          </m:r>
                        </m:sup>
                      </m:sSup>
                    </m:oMath>
                  </m:oMathPara>
                </a14:m>
                <a:endParaRPr lang="en-US" sz="2800" b="1" dirty="0">
                  <a:effectLst/>
                  <a:latin typeface="Cambria Math"/>
                  <a:ea typeface="Calibri"/>
                  <a:cs typeface="Sakkal Majalla"/>
                </a:endParaRPr>
              </a:p>
              <a:p>
                <a:pPr algn="just"/>
                <a:r>
                  <a:rPr lang="ar-EG" sz="2800" b="1" spc="-100" dirty="0">
                    <a:effectLst/>
                    <a:latin typeface="Cambria Math"/>
                    <a:ea typeface="Calibri"/>
                    <a:cs typeface="Sakkal Majalla"/>
                  </a:rPr>
                  <a:t>حيث: </a:t>
                </a:r>
                <a:r>
                  <a:rPr lang="en-US" sz="2400" b="1" spc="-100" dirty="0">
                    <a:effectLst/>
                    <a:latin typeface="Cambria Math"/>
                    <a:ea typeface="Calibri"/>
                    <a:cs typeface="Sakkal Majalla"/>
                  </a:rPr>
                  <a:t>(C</a:t>
                </a:r>
                <a:r>
                  <a:rPr lang="en-US" sz="2400" b="1" spc="-100" baseline="-25000" dirty="0">
                    <a:effectLst/>
                    <a:latin typeface="Cambria Math"/>
                    <a:ea typeface="Calibri"/>
                    <a:cs typeface="Sakkal Majalla"/>
                  </a:rPr>
                  <a:t>1</a:t>
                </a:r>
                <a:r>
                  <a:rPr lang="en-US" sz="2400" b="1" spc="-100" dirty="0">
                    <a:effectLst/>
                    <a:latin typeface="Cambria Math"/>
                    <a:ea typeface="Calibri"/>
                    <a:cs typeface="Sakkal Majalla"/>
                  </a:rPr>
                  <a:t> and C</a:t>
                </a:r>
                <a:r>
                  <a:rPr lang="en-US" sz="2400" b="1" spc="-100" baseline="-25000" dirty="0">
                    <a:effectLst/>
                    <a:latin typeface="Cambria Math"/>
                    <a:ea typeface="Calibri"/>
                    <a:cs typeface="Sakkal Majalla"/>
                  </a:rPr>
                  <a:t>2</a:t>
                </a:r>
                <a:r>
                  <a:rPr lang="en-US" sz="2400" b="1" spc="-100" dirty="0">
                    <a:effectLst/>
                    <a:latin typeface="Cambria Math"/>
                    <a:ea typeface="Calibri"/>
                    <a:cs typeface="Sakkal Majalla"/>
                  </a:rPr>
                  <a:t>)</a:t>
                </a:r>
                <a:r>
                  <a:rPr lang="ar-EG" sz="2800" b="1" spc="-100" dirty="0">
                    <a:effectLst/>
                    <a:latin typeface="Cambria Math"/>
                    <a:ea typeface="Calibri"/>
                    <a:cs typeface="Sakkal Majalla"/>
                  </a:rPr>
                  <a:t> ثوابت يتم تقديرهما عن طريق الظروف الأولية لحركة الكتلة.</a:t>
                </a:r>
                <a:endParaRPr lang="en-US" sz="2800" b="1" spc="-100" dirty="0">
                  <a:effectLst/>
                  <a:latin typeface="Cambria Math"/>
                  <a:ea typeface="Calibri"/>
                  <a:cs typeface="Sakkal Majalla"/>
                </a:endParaRPr>
              </a:p>
              <a:p>
                <a:pPr marL="863600" algn="just"/>
                <a:r>
                  <a:rPr lang="en-US" sz="2800" b="1" dirty="0">
                    <a:effectLst/>
                    <a:latin typeface="Cambria Math"/>
                    <a:ea typeface="Calibri"/>
                    <a:cs typeface="Sakkal Majalla"/>
                    <a:sym typeface="Symbol"/>
                  </a:rPr>
                  <a:t></a:t>
                </a:r>
                <a:r>
                  <a:rPr lang="ar-EG" sz="2800" b="1" dirty="0">
                    <a:effectLst/>
                    <a:latin typeface="Cambria Math"/>
                    <a:ea typeface="Calibri"/>
                    <a:cs typeface="Sakkal Majalla"/>
                  </a:rPr>
                  <a:t> معادلة تقدير الثابت </a:t>
                </a:r>
                <a:r>
                  <a:rPr lang="en-US" sz="2400" b="1" dirty="0">
                    <a:effectLst/>
                    <a:latin typeface="Cambria Math"/>
                    <a:ea typeface="Calibri"/>
                    <a:cs typeface="Sakkal Majalla"/>
                  </a:rPr>
                  <a:t>(k)</a:t>
                </a:r>
                <a:r>
                  <a:rPr lang="ar-EG" sz="2400" b="1" dirty="0">
                    <a:effectLst/>
                    <a:latin typeface="Cambria Math"/>
                    <a:ea typeface="Calibri"/>
                    <a:cs typeface="Sakkal Majalla"/>
                  </a:rPr>
                  <a:t> تكون كما يلي: </a:t>
                </a:r>
                <a:endParaRPr lang="en-US" sz="2800" b="1" dirty="0">
                  <a:effectLst/>
                  <a:latin typeface="Cambria Math"/>
                  <a:ea typeface="Calibri"/>
                  <a:cs typeface="Sakkal Majalla"/>
                </a:endParaRPr>
              </a:p>
              <a:p>
                <a:pPr marL="431800" algn="just"/>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Sakkal Majalla"/>
                        </a:rPr>
                        <m:t>∴</m:t>
                      </m:r>
                      <m:r>
                        <a:rPr lang="en-US" sz="2400" b="1" i="1">
                          <a:effectLst/>
                          <a:latin typeface="Cambria Math"/>
                          <a:ea typeface="Calibri"/>
                          <a:cs typeface="Sakkal Majalla"/>
                        </a:rPr>
                        <m:t>𝒌</m:t>
                      </m:r>
                      <m:r>
                        <a:rPr lang="en-US" sz="2400" b="1" i="1">
                          <a:effectLst/>
                          <a:latin typeface="Cambria Math"/>
                          <a:ea typeface="Calibri"/>
                          <a:cs typeface="Sakkal Majalla"/>
                        </a:rPr>
                        <m:t>=−</m:t>
                      </m:r>
                      <m:f>
                        <m:fPr>
                          <m:ctrlPr>
                            <a:rPr lang="en-US" sz="2400" b="1" i="1">
                              <a:effectLst/>
                              <a:latin typeface="Cambria Math"/>
                              <a:ea typeface="Calibri"/>
                              <a:cs typeface="Sakkal Majalla"/>
                            </a:rPr>
                          </m:ctrlPr>
                        </m:fPr>
                        <m:num>
                          <m:r>
                            <a:rPr lang="en-US" sz="2400" b="1" i="1">
                              <a:effectLst/>
                              <a:latin typeface="Cambria Math"/>
                              <a:ea typeface="Calibri"/>
                              <a:cs typeface="Sakkal Majalla"/>
                            </a:rPr>
                            <m:t>𝒄</m:t>
                          </m:r>
                        </m:num>
                        <m:den>
                          <m:r>
                            <a:rPr lang="en-US" sz="2400" b="1" i="1">
                              <a:effectLst/>
                              <a:latin typeface="Cambria Math"/>
                              <a:ea typeface="Calibri"/>
                              <a:cs typeface="Sakkal Majalla"/>
                            </a:rPr>
                            <m:t>𝟐</m:t>
                          </m:r>
                          <m:r>
                            <a:rPr lang="en-US" sz="2400" b="1" i="1">
                              <a:effectLst/>
                              <a:latin typeface="Cambria Math"/>
                              <a:ea typeface="Calibri"/>
                              <a:cs typeface="Sakkal Majalla"/>
                            </a:rPr>
                            <m:t>𝒎</m:t>
                          </m:r>
                        </m:den>
                      </m:f>
                      <m:r>
                        <a:rPr lang="en-US" sz="2400" b="1" i="1">
                          <a:effectLst/>
                          <a:latin typeface="Cambria Math"/>
                          <a:ea typeface="Calibri"/>
                          <a:cs typeface="Sakkal Majalla"/>
                        </a:rPr>
                        <m:t>±</m:t>
                      </m:r>
                      <m:rad>
                        <m:radPr>
                          <m:degHide m:val="on"/>
                          <m:ctrlPr>
                            <a:rPr lang="en-US" sz="2400" b="1" i="1">
                              <a:effectLst/>
                              <a:latin typeface="Cambria Math"/>
                              <a:ea typeface="Calibri"/>
                              <a:cs typeface="Sakkal Majalla"/>
                            </a:rPr>
                          </m:ctrlPr>
                        </m:radPr>
                        <m:deg/>
                        <m:e>
                          <m:sSup>
                            <m:sSupPr>
                              <m:ctrlPr>
                                <a:rPr lang="en-US" sz="2400" b="1" i="1">
                                  <a:effectLst/>
                                  <a:latin typeface="Cambria Math"/>
                                  <a:ea typeface="Calibri"/>
                                  <a:cs typeface="Sakkal Majalla"/>
                                </a:rPr>
                              </m:ctrlPr>
                            </m:sSupPr>
                            <m:e>
                              <m:d>
                                <m:dPr>
                                  <m:ctrlPr>
                                    <a:rPr lang="en-US" sz="2400" b="1" i="1">
                                      <a:effectLst/>
                                      <a:latin typeface="Cambria Math"/>
                                      <a:ea typeface="Calibri"/>
                                      <a:cs typeface="Sakkal Majalla"/>
                                    </a:rPr>
                                  </m:ctrlPr>
                                </m:dPr>
                                <m:e>
                                  <m:f>
                                    <m:fPr>
                                      <m:ctrlPr>
                                        <a:rPr lang="en-US" sz="2400" b="1" i="1">
                                          <a:effectLst/>
                                          <a:latin typeface="Cambria Math"/>
                                          <a:ea typeface="Calibri"/>
                                          <a:cs typeface="Sakkal Majalla"/>
                                        </a:rPr>
                                      </m:ctrlPr>
                                    </m:fPr>
                                    <m:num>
                                      <m:r>
                                        <a:rPr lang="en-US" sz="2400" b="1" i="1">
                                          <a:effectLst/>
                                          <a:latin typeface="Cambria Math"/>
                                          <a:ea typeface="Calibri"/>
                                          <a:cs typeface="Sakkal Majalla"/>
                                        </a:rPr>
                                        <m:t>𝒄</m:t>
                                      </m:r>
                                    </m:num>
                                    <m:den>
                                      <m:r>
                                        <a:rPr lang="en-US" sz="2400" b="1" i="1">
                                          <a:effectLst/>
                                          <a:latin typeface="Cambria Math"/>
                                          <a:ea typeface="Calibri"/>
                                          <a:cs typeface="Sakkal Majalla"/>
                                        </a:rPr>
                                        <m:t>𝟐</m:t>
                                      </m:r>
                                      <m:r>
                                        <a:rPr lang="en-US" sz="2400" b="1" i="1">
                                          <a:effectLst/>
                                          <a:latin typeface="Cambria Math"/>
                                          <a:ea typeface="Calibri"/>
                                          <a:cs typeface="Sakkal Majalla"/>
                                        </a:rPr>
                                        <m:t>𝒎</m:t>
                                      </m:r>
                                    </m:den>
                                  </m:f>
                                </m:e>
                              </m:d>
                            </m:e>
                            <m:sup>
                              <m:r>
                                <a:rPr lang="en-US" sz="2400" b="1" i="1">
                                  <a:effectLst/>
                                  <a:latin typeface="Cambria Math"/>
                                  <a:ea typeface="Calibri"/>
                                  <a:cs typeface="Sakkal Majalla"/>
                                </a:rPr>
                                <m:t>𝟐</m:t>
                              </m:r>
                            </m:sup>
                          </m:sSup>
                          <m:r>
                            <a:rPr lang="en-US" sz="2400" b="1" i="1">
                              <a:effectLst/>
                              <a:latin typeface="Cambria Math"/>
                              <a:ea typeface="Calibri"/>
                              <a:cs typeface="Sakkal Majalla"/>
                            </a:rPr>
                            <m:t>−</m:t>
                          </m:r>
                          <m:f>
                            <m:fPr>
                              <m:ctrlPr>
                                <a:rPr lang="en-US" sz="2400" b="1" i="1">
                                  <a:effectLst/>
                                  <a:latin typeface="Cambria Math"/>
                                  <a:ea typeface="Calibri"/>
                                  <a:cs typeface="Sakkal Majalla"/>
                                </a:rPr>
                              </m:ctrlPr>
                            </m:fPr>
                            <m:num>
                              <m:r>
                                <a:rPr lang="en-US" sz="2400" b="1" i="1">
                                  <a:effectLst/>
                                  <a:latin typeface="Cambria Math"/>
                                  <a:ea typeface="Calibri"/>
                                  <a:cs typeface="Sakkal Majalla"/>
                                </a:rPr>
                                <m:t>𝒔</m:t>
                              </m:r>
                            </m:num>
                            <m:den>
                              <m:r>
                                <a:rPr lang="en-US" sz="2400" b="1" i="1">
                                  <a:effectLst/>
                                  <a:latin typeface="Cambria Math"/>
                                  <a:ea typeface="Calibri"/>
                                  <a:cs typeface="Sakkal Majalla"/>
                                </a:rPr>
                                <m:t>𝒎</m:t>
                              </m:r>
                            </m:den>
                          </m:f>
                          <m:r>
                            <a:rPr lang="en-US" sz="2400" b="1" i="1">
                              <a:effectLst/>
                              <a:latin typeface="Cambria Math"/>
                              <a:ea typeface="Calibri"/>
                              <a:cs typeface="Sakkal Majalla"/>
                            </a:rPr>
                            <m:t> </m:t>
                          </m:r>
                        </m:e>
                      </m:rad>
                    </m:oMath>
                  </m:oMathPara>
                </a14:m>
                <a:endParaRPr lang="en-US" sz="2400" b="1" dirty="0">
                  <a:effectLst/>
                  <a:latin typeface="Cambria Math"/>
                  <a:ea typeface="Calibri"/>
                  <a:cs typeface="Sakkal Majalla"/>
                </a:endParaRPr>
              </a:p>
              <a:p>
                <a:pPr algn="just"/>
                <a:r>
                  <a:rPr lang="ar-EG" sz="2800" b="1" spc="-100" dirty="0">
                    <a:effectLst/>
                    <a:latin typeface="Cambria Math"/>
                    <a:ea typeface="Calibri"/>
                    <a:cs typeface="Sakkal Majalla"/>
                  </a:rPr>
                  <a:t>من المعادلة السابقة نستنتج أن الثابتين </a:t>
                </a:r>
                <a:r>
                  <a:rPr lang="en-US" sz="2400" b="1" spc="-100" dirty="0">
                    <a:effectLst/>
                    <a:latin typeface="Cambria Math"/>
                    <a:ea typeface="Calibri"/>
                    <a:cs typeface="Sakkal Majalla"/>
                  </a:rPr>
                  <a:t>(k</a:t>
                </a:r>
                <a:r>
                  <a:rPr lang="en-US" sz="2000" b="1" spc="-100" baseline="-25000" dirty="0">
                    <a:effectLst/>
                    <a:latin typeface="Cambria Math"/>
                    <a:ea typeface="Calibri"/>
                    <a:cs typeface="Sakkal Majalla"/>
                  </a:rPr>
                  <a:t>1</a:t>
                </a:r>
                <a:r>
                  <a:rPr lang="en-US" sz="2400" b="1" spc="-100" dirty="0">
                    <a:effectLst/>
                    <a:latin typeface="Cambria Math"/>
                    <a:ea typeface="Calibri"/>
                    <a:cs typeface="Sakkal Majalla"/>
                  </a:rPr>
                  <a:t> and k</a:t>
                </a:r>
                <a:r>
                  <a:rPr lang="en-US" sz="2000" b="1" spc="-100" baseline="-25000" dirty="0">
                    <a:effectLst/>
                    <a:latin typeface="Cambria Math"/>
                    <a:ea typeface="Calibri"/>
                    <a:cs typeface="Sakkal Majalla"/>
                  </a:rPr>
                  <a:t>2</a:t>
                </a:r>
                <a:r>
                  <a:rPr lang="en-US" sz="2000" b="1" spc="-100" dirty="0">
                    <a:effectLst/>
                    <a:latin typeface="Cambria Math"/>
                    <a:ea typeface="Calibri"/>
                    <a:cs typeface="Sakkal Majalla"/>
                  </a:rPr>
                  <a:t>)</a:t>
                </a:r>
                <a:r>
                  <a:rPr lang="ar-EG" sz="2800" b="1" spc="-100" dirty="0">
                    <a:effectLst/>
                    <a:latin typeface="Cambria Math"/>
                    <a:ea typeface="Calibri"/>
                    <a:cs typeface="Sakkal Majalla"/>
                  </a:rPr>
                  <a:t> لمعادلة الحركة يكونا كما يلي:</a:t>
                </a:r>
                <a:endParaRPr lang="en-US" sz="2800" b="1" spc="-100" dirty="0">
                  <a:effectLst/>
                  <a:latin typeface="Cambria Math"/>
                  <a:ea typeface="Calibri"/>
                  <a:cs typeface="Sakkal Majalla"/>
                </a:endParaRPr>
              </a:p>
              <a:p>
                <a:pPr marL="431800" algn="just"/>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Sakkal Majalla"/>
                        </a:rPr>
                        <m:t>∴</m:t>
                      </m:r>
                      <m:sSub>
                        <m:sSubPr>
                          <m:ctrlPr>
                            <a:rPr lang="en-US" sz="2400" b="1" i="1">
                              <a:effectLst/>
                              <a:latin typeface="Cambria Math"/>
                              <a:ea typeface="Calibri"/>
                              <a:cs typeface="Sakkal Majalla"/>
                            </a:rPr>
                          </m:ctrlPr>
                        </m:sSubPr>
                        <m:e>
                          <m:r>
                            <a:rPr lang="en-US" sz="2400" b="1" i="1">
                              <a:effectLst/>
                              <a:latin typeface="Cambria Math"/>
                              <a:ea typeface="Calibri"/>
                              <a:cs typeface="Sakkal Majalla"/>
                            </a:rPr>
                            <m:t>𝒌</m:t>
                          </m:r>
                        </m:e>
                        <m:sub>
                          <m:r>
                            <a:rPr lang="en-US" sz="2400" b="1" i="1">
                              <a:effectLst/>
                              <a:latin typeface="Cambria Math"/>
                              <a:ea typeface="Calibri"/>
                              <a:cs typeface="Sakkal Majalla"/>
                            </a:rPr>
                            <m:t>𝟏</m:t>
                          </m:r>
                        </m:sub>
                      </m:sSub>
                      <m:r>
                        <a:rPr lang="en-US" sz="2400" b="1" i="1">
                          <a:effectLst/>
                          <a:latin typeface="Cambria Math"/>
                          <a:ea typeface="Calibri"/>
                          <a:cs typeface="Sakkal Majalla"/>
                        </a:rPr>
                        <m:t>=−</m:t>
                      </m:r>
                      <m:f>
                        <m:fPr>
                          <m:ctrlPr>
                            <a:rPr lang="en-US" sz="2400" b="1" i="1">
                              <a:effectLst/>
                              <a:latin typeface="Cambria Math"/>
                              <a:ea typeface="Calibri"/>
                              <a:cs typeface="Sakkal Majalla"/>
                            </a:rPr>
                          </m:ctrlPr>
                        </m:fPr>
                        <m:num>
                          <m:r>
                            <a:rPr lang="en-US" sz="2400" b="1" i="1">
                              <a:effectLst/>
                              <a:latin typeface="Cambria Math"/>
                              <a:ea typeface="Calibri"/>
                              <a:cs typeface="Sakkal Majalla"/>
                            </a:rPr>
                            <m:t>𝒄</m:t>
                          </m:r>
                        </m:num>
                        <m:den>
                          <m:r>
                            <a:rPr lang="en-US" sz="2400" b="1" i="1">
                              <a:effectLst/>
                              <a:latin typeface="Cambria Math"/>
                              <a:ea typeface="Calibri"/>
                              <a:cs typeface="Sakkal Majalla"/>
                            </a:rPr>
                            <m:t>𝟐</m:t>
                          </m:r>
                          <m:r>
                            <a:rPr lang="en-US" sz="2400" b="1" i="1">
                              <a:effectLst/>
                              <a:latin typeface="Cambria Math"/>
                              <a:ea typeface="Calibri"/>
                              <a:cs typeface="Sakkal Majalla"/>
                            </a:rPr>
                            <m:t>𝒎</m:t>
                          </m:r>
                        </m:den>
                      </m:f>
                      <m:r>
                        <a:rPr lang="en-US" sz="2400" b="1" i="1">
                          <a:effectLst/>
                          <a:latin typeface="Cambria Math"/>
                          <a:ea typeface="Calibri"/>
                          <a:cs typeface="Sakkal Majalla"/>
                        </a:rPr>
                        <m:t>+</m:t>
                      </m:r>
                      <m:rad>
                        <m:radPr>
                          <m:degHide m:val="on"/>
                          <m:ctrlPr>
                            <a:rPr lang="en-US" sz="2400" b="1" i="1">
                              <a:effectLst/>
                              <a:latin typeface="Cambria Math"/>
                              <a:ea typeface="Calibri"/>
                              <a:cs typeface="Sakkal Majalla"/>
                            </a:rPr>
                          </m:ctrlPr>
                        </m:radPr>
                        <m:deg/>
                        <m:e>
                          <m:sSup>
                            <m:sSupPr>
                              <m:ctrlPr>
                                <a:rPr lang="en-US" sz="2400" b="1" i="1">
                                  <a:effectLst/>
                                  <a:latin typeface="Cambria Math"/>
                                  <a:ea typeface="Calibri"/>
                                  <a:cs typeface="Sakkal Majalla"/>
                                </a:rPr>
                              </m:ctrlPr>
                            </m:sSupPr>
                            <m:e>
                              <m:d>
                                <m:dPr>
                                  <m:ctrlPr>
                                    <a:rPr lang="en-US" sz="2400" b="1" i="1">
                                      <a:effectLst/>
                                      <a:latin typeface="Cambria Math"/>
                                      <a:ea typeface="Calibri"/>
                                      <a:cs typeface="Sakkal Majalla"/>
                                    </a:rPr>
                                  </m:ctrlPr>
                                </m:dPr>
                                <m:e>
                                  <m:f>
                                    <m:fPr>
                                      <m:ctrlPr>
                                        <a:rPr lang="en-US" sz="2400" b="1" i="1">
                                          <a:effectLst/>
                                          <a:latin typeface="Cambria Math"/>
                                          <a:ea typeface="Calibri"/>
                                          <a:cs typeface="Sakkal Majalla"/>
                                        </a:rPr>
                                      </m:ctrlPr>
                                    </m:fPr>
                                    <m:num>
                                      <m:r>
                                        <a:rPr lang="en-US" sz="2400" b="1" i="1">
                                          <a:effectLst/>
                                          <a:latin typeface="Cambria Math"/>
                                          <a:ea typeface="Calibri"/>
                                          <a:cs typeface="Sakkal Majalla"/>
                                        </a:rPr>
                                        <m:t>𝒄</m:t>
                                      </m:r>
                                    </m:num>
                                    <m:den>
                                      <m:r>
                                        <a:rPr lang="en-US" sz="2400" b="1" i="1">
                                          <a:effectLst/>
                                          <a:latin typeface="Cambria Math"/>
                                          <a:ea typeface="Calibri"/>
                                          <a:cs typeface="Sakkal Majalla"/>
                                        </a:rPr>
                                        <m:t>𝟐</m:t>
                                      </m:r>
                                      <m:r>
                                        <a:rPr lang="en-US" sz="2400" b="1" i="1">
                                          <a:effectLst/>
                                          <a:latin typeface="Cambria Math"/>
                                          <a:ea typeface="Calibri"/>
                                          <a:cs typeface="Sakkal Majalla"/>
                                        </a:rPr>
                                        <m:t>𝒎</m:t>
                                      </m:r>
                                    </m:den>
                                  </m:f>
                                </m:e>
                              </m:d>
                            </m:e>
                            <m:sup>
                              <m:r>
                                <a:rPr lang="en-US" sz="2400" b="1" i="1">
                                  <a:effectLst/>
                                  <a:latin typeface="Cambria Math"/>
                                  <a:ea typeface="Calibri"/>
                                  <a:cs typeface="Sakkal Majalla"/>
                                </a:rPr>
                                <m:t>𝟐</m:t>
                              </m:r>
                            </m:sup>
                          </m:sSup>
                          <m:r>
                            <a:rPr lang="en-US" sz="2400" b="1" i="1">
                              <a:effectLst/>
                              <a:latin typeface="Cambria Math"/>
                              <a:ea typeface="Calibri"/>
                              <a:cs typeface="Sakkal Majalla"/>
                            </a:rPr>
                            <m:t>−</m:t>
                          </m:r>
                          <m:f>
                            <m:fPr>
                              <m:ctrlPr>
                                <a:rPr lang="en-US" sz="2400" b="1" i="1">
                                  <a:effectLst/>
                                  <a:latin typeface="Cambria Math"/>
                                  <a:ea typeface="Calibri"/>
                                  <a:cs typeface="Sakkal Majalla"/>
                                </a:rPr>
                              </m:ctrlPr>
                            </m:fPr>
                            <m:num>
                              <m:r>
                                <a:rPr lang="en-US" sz="2400" b="1" i="1">
                                  <a:effectLst/>
                                  <a:latin typeface="Cambria Math"/>
                                  <a:ea typeface="Calibri"/>
                                  <a:cs typeface="Sakkal Majalla"/>
                                </a:rPr>
                                <m:t>𝒔</m:t>
                              </m:r>
                            </m:num>
                            <m:den>
                              <m:r>
                                <a:rPr lang="en-US" sz="2400" b="1" i="1">
                                  <a:effectLst/>
                                  <a:latin typeface="Cambria Math"/>
                                  <a:ea typeface="Calibri"/>
                                  <a:cs typeface="Sakkal Majalla"/>
                                </a:rPr>
                                <m:t>𝒎</m:t>
                              </m:r>
                            </m:den>
                          </m:f>
                          <m:r>
                            <a:rPr lang="en-US" sz="2400" b="1" i="1">
                              <a:effectLst/>
                              <a:latin typeface="Cambria Math"/>
                              <a:ea typeface="Calibri"/>
                              <a:cs typeface="Sakkal Majalla"/>
                            </a:rPr>
                            <m:t> </m:t>
                          </m:r>
                        </m:e>
                      </m:rad>
                    </m:oMath>
                  </m:oMathPara>
                </a14:m>
                <a:endParaRPr lang="en-US" sz="2400" b="1" dirty="0">
                  <a:effectLst/>
                  <a:latin typeface="Cambria Math"/>
                  <a:ea typeface="Calibri"/>
                  <a:cs typeface="Sakkal Majalla"/>
                </a:endParaRPr>
              </a:p>
              <a:p>
                <a:pPr marL="431800" algn="just"/>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Sakkal Majalla"/>
                        </a:rPr>
                        <m:t>∴</m:t>
                      </m:r>
                      <m:sSub>
                        <m:sSubPr>
                          <m:ctrlPr>
                            <a:rPr lang="en-US" sz="2400" b="1" i="1">
                              <a:effectLst/>
                              <a:latin typeface="Cambria Math"/>
                              <a:ea typeface="Calibri"/>
                              <a:cs typeface="Sakkal Majalla"/>
                            </a:rPr>
                          </m:ctrlPr>
                        </m:sSubPr>
                        <m:e>
                          <m:r>
                            <a:rPr lang="en-US" sz="2400" b="1" i="1">
                              <a:effectLst/>
                              <a:latin typeface="Cambria Math"/>
                              <a:ea typeface="Calibri"/>
                              <a:cs typeface="Sakkal Majalla"/>
                            </a:rPr>
                            <m:t>𝒌</m:t>
                          </m:r>
                        </m:e>
                        <m:sub>
                          <m:r>
                            <a:rPr lang="en-US" sz="2400" b="1" i="1">
                              <a:effectLst/>
                              <a:latin typeface="Cambria Math"/>
                              <a:ea typeface="Calibri"/>
                              <a:cs typeface="Sakkal Majalla"/>
                            </a:rPr>
                            <m:t>𝟐</m:t>
                          </m:r>
                        </m:sub>
                      </m:sSub>
                      <m:r>
                        <a:rPr lang="en-US" sz="2400" b="1" i="1">
                          <a:effectLst/>
                          <a:latin typeface="Cambria Math"/>
                          <a:ea typeface="Calibri"/>
                          <a:cs typeface="Sakkal Majalla"/>
                        </a:rPr>
                        <m:t>=−</m:t>
                      </m:r>
                      <m:f>
                        <m:fPr>
                          <m:ctrlPr>
                            <a:rPr lang="en-US" sz="2400" b="1" i="1">
                              <a:effectLst/>
                              <a:latin typeface="Cambria Math"/>
                              <a:ea typeface="Calibri"/>
                              <a:cs typeface="Sakkal Majalla"/>
                            </a:rPr>
                          </m:ctrlPr>
                        </m:fPr>
                        <m:num>
                          <m:r>
                            <a:rPr lang="en-US" sz="2400" b="1" i="1">
                              <a:effectLst/>
                              <a:latin typeface="Cambria Math"/>
                              <a:ea typeface="Calibri"/>
                              <a:cs typeface="Sakkal Majalla"/>
                            </a:rPr>
                            <m:t>𝒄</m:t>
                          </m:r>
                        </m:num>
                        <m:den>
                          <m:r>
                            <a:rPr lang="en-US" sz="2400" b="1" i="1">
                              <a:effectLst/>
                              <a:latin typeface="Cambria Math"/>
                              <a:ea typeface="Calibri"/>
                              <a:cs typeface="Sakkal Majalla"/>
                            </a:rPr>
                            <m:t>𝟐</m:t>
                          </m:r>
                          <m:r>
                            <a:rPr lang="en-US" sz="2400" b="1" i="1">
                              <a:effectLst/>
                              <a:latin typeface="Cambria Math"/>
                              <a:ea typeface="Calibri"/>
                              <a:cs typeface="Sakkal Majalla"/>
                            </a:rPr>
                            <m:t>𝒎</m:t>
                          </m:r>
                        </m:den>
                      </m:f>
                      <m:r>
                        <a:rPr lang="en-US" sz="2400" b="1" i="1">
                          <a:effectLst/>
                          <a:latin typeface="Cambria Math"/>
                          <a:ea typeface="Calibri"/>
                          <a:cs typeface="Sakkal Majalla"/>
                        </a:rPr>
                        <m:t>−</m:t>
                      </m:r>
                      <m:rad>
                        <m:radPr>
                          <m:degHide m:val="on"/>
                          <m:ctrlPr>
                            <a:rPr lang="en-US" sz="2400" b="1" i="1">
                              <a:effectLst/>
                              <a:latin typeface="Cambria Math"/>
                              <a:ea typeface="Calibri"/>
                              <a:cs typeface="Sakkal Majalla"/>
                            </a:rPr>
                          </m:ctrlPr>
                        </m:radPr>
                        <m:deg/>
                        <m:e>
                          <m:sSup>
                            <m:sSupPr>
                              <m:ctrlPr>
                                <a:rPr lang="en-US" sz="2400" b="1" i="1">
                                  <a:effectLst/>
                                  <a:latin typeface="Cambria Math"/>
                                  <a:ea typeface="Calibri"/>
                                  <a:cs typeface="Sakkal Majalla"/>
                                </a:rPr>
                              </m:ctrlPr>
                            </m:sSupPr>
                            <m:e>
                              <m:d>
                                <m:dPr>
                                  <m:ctrlPr>
                                    <a:rPr lang="en-US" sz="2400" b="1" i="1">
                                      <a:effectLst/>
                                      <a:latin typeface="Cambria Math"/>
                                      <a:ea typeface="Calibri"/>
                                      <a:cs typeface="Sakkal Majalla"/>
                                    </a:rPr>
                                  </m:ctrlPr>
                                </m:dPr>
                                <m:e>
                                  <m:f>
                                    <m:fPr>
                                      <m:ctrlPr>
                                        <a:rPr lang="en-US" sz="2400" b="1" i="1">
                                          <a:effectLst/>
                                          <a:latin typeface="Cambria Math"/>
                                          <a:ea typeface="Calibri"/>
                                          <a:cs typeface="Sakkal Majalla"/>
                                        </a:rPr>
                                      </m:ctrlPr>
                                    </m:fPr>
                                    <m:num>
                                      <m:r>
                                        <a:rPr lang="en-US" sz="2400" b="1" i="1">
                                          <a:effectLst/>
                                          <a:latin typeface="Cambria Math"/>
                                          <a:ea typeface="Calibri"/>
                                          <a:cs typeface="Sakkal Majalla"/>
                                        </a:rPr>
                                        <m:t>𝒄</m:t>
                                      </m:r>
                                    </m:num>
                                    <m:den>
                                      <m:r>
                                        <a:rPr lang="en-US" sz="2400" b="1" i="1">
                                          <a:effectLst/>
                                          <a:latin typeface="Cambria Math"/>
                                          <a:ea typeface="Calibri"/>
                                          <a:cs typeface="Sakkal Majalla"/>
                                        </a:rPr>
                                        <m:t>𝟐</m:t>
                                      </m:r>
                                      <m:r>
                                        <a:rPr lang="en-US" sz="2400" b="1" i="1">
                                          <a:effectLst/>
                                          <a:latin typeface="Cambria Math"/>
                                          <a:ea typeface="Calibri"/>
                                          <a:cs typeface="Sakkal Majalla"/>
                                        </a:rPr>
                                        <m:t>𝒎</m:t>
                                      </m:r>
                                    </m:den>
                                  </m:f>
                                </m:e>
                              </m:d>
                            </m:e>
                            <m:sup>
                              <m:r>
                                <a:rPr lang="en-US" sz="2400" b="1" i="1">
                                  <a:effectLst/>
                                  <a:latin typeface="Cambria Math"/>
                                  <a:ea typeface="Calibri"/>
                                  <a:cs typeface="Sakkal Majalla"/>
                                </a:rPr>
                                <m:t>𝟐</m:t>
                              </m:r>
                            </m:sup>
                          </m:sSup>
                          <m:r>
                            <a:rPr lang="en-US" sz="2400" b="1" i="1">
                              <a:effectLst/>
                              <a:latin typeface="Cambria Math"/>
                              <a:ea typeface="Calibri"/>
                              <a:cs typeface="Sakkal Majalla"/>
                            </a:rPr>
                            <m:t>−</m:t>
                          </m:r>
                          <m:f>
                            <m:fPr>
                              <m:ctrlPr>
                                <a:rPr lang="en-US" sz="2400" b="1" i="1">
                                  <a:effectLst/>
                                  <a:latin typeface="Cambria Math"/>
                                  <a:ea typeface="Calibri"/>
                                  <a:cs typeface="Sakkal Majalla"/>
                                </a:rPr>
                              </m:ctrlPr>
                            </m:fPr>
                            <m:num>
                              <m:r>
                                <a:rPr lang="en-US" sz="2400" b="1" i="1">
                                  <a:effectLst/>
                                  <a:latin typeface="Cambria Math"/>
                                  <a:ea typeface="Calibri"/>
                                  <a:cs typeface="Sakkal Majalla"/>
                                </a:rPr>
                                <m:t>𝒔</m:t>
                              </m:r>
                            </m:num>
                            <m:den>
                              <m:r>
                                <a:rPr lang="en-US" sz="2400" b="1" i="1">
                                  <a:effectLst/>
                                  <a:latin typeface="Cambria Math"/>
                                  <a:ea typeface="Calibri"/>
                                  <a:cs typeface="Sakkal Majalla"/>
                                </a:rPr>
                                <m:t>𝒎</m:t>
                              </m:r>
                            </m:den>
                          </m:f>
                          <m:r>
                            <a:rPr lang="en-US" sz="2400" b="1" i="1">
                              <a:effectLst/>
                              <a:latin typeface="Cambria Math"/>
                              <a:ea typeface="Calibri"/>
                              <a:cs typeface="Sakkal Majalla"/>
                            </a:rPr>
                            <m:t> </m:t>
                          </m:r>
                        </m:e>
                      </m:rad>
                    </m:oMath>
                  </m:oMathPara>
                </a14:m>
                <a:endParaRPr lang="en-US" sz="2800" b="1"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043608" y="620688"/>
                <a:ext cx="7920880" cy="5903604"/>
              </a:xfrm>
              <a:prstGeom prst="rect">
                <a:avLst/>
              </a:prstGeom>
              <a:blipFill rotWithShape="1">
                <a:blip r:embed="rId2"/>
                <a:stretch>
                  <a:fillRect l="-2308" t="-1033" r="-1538"/>
                </a:stretch>
              </a:blipFill>
            </p:spPr>
            <p:txBody>
              <a:bodyPr/>
              <a:lstStyle/>
              <a:p>
                <a:r>
                  <a:rPr lang="ar-EG">
                    <a:noFill/>
                  </a:rPr>
                  <a:t> </a:t>
                </a:r>
              </a:p>
            </p:txBody>
          </p:sp>
        </mc:Fallback>
      </mc:AlternateContent>
    </p:spTree>
    <p:extLst>
      <p:ext uri="{BB962C8B-B14F-4D97-AF65-F5344CB8AC3E}">
        <p14:creationId xmlns:p14="http://schemas.microsoft.com/office/powerpoint/2010/main" val="3310767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الكبت فوق الحرج </a:t>
            </a:r>
            <a:r>
              <a:rPr lang="en-US" sz="2800" b="1" dirty="0">
                <a:solidFill>
                  <a:schemeClr val="tx1"/>
                </a:solidFill>
                <a:effectLst>
                  <a:outerShdw blurRad="38100" dist="38100" dir="2700000" algn="tl">
                    <a:srgbClr val="000000">
                      <a:alpha val="43137"/>
                    </a:srgbClr>
                  </a:outerShdw>
                </a:effectLst>
                <a:cs typeface="Simple Bold Jut Out" pitchFamily="2" charset="-78"/>
              </a:rPr>
              <a:t>Overdamping</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87624" y="1170690"/>
                <a:ext cx="7560840" cy="5141792"/>
              </a:xfrm>
              <a:prstGeom prst="rect">
                <a:avLst/>
              </a:prstGeom>
            </p:spPr>
            <p:txBody>
              <a:bodyPr wrap="square">
                <a:spAutoFit/>
              </a:bodyPr>
              <a:lstStyle/>
              <a:p>
                <a:pPr algn="just"/>
                <a:r>
                  <a:rPr lang="ar-EG" sz="2800" dirty="0">
                    <a:latin typeface="Cambria Math"/>
                    <a:ea typeface="Calibri"/>
                    <a:cs typeface="Sakkal Majalla"/>
                  </a:rPr>
                  <a:t>في هذه الحالة فإن المقدار</a:t>
                </a:r>
                <a14:m>
                  <m:oMath xmlns:m="http://schemas.openxmlformats.org/officeDocument/2006/math">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𝑐</m:t>
                                </m:r>
                              </m:num>
                              <m:den>
                                <m:r>
                                  <a:rPr lang="en-US" sz="2800" i="1">
                                    <a:effectLst/>
                                    <a:latin typeface="Cambria Math"/>
                                    <a:ea typeface="Calibri"/>
                                    <a:cs typeface="Sakkal Majalla"/>
                                  </a:rPr>
                                  <m:t>2</m:t>
                                </m:r>
                                <m:r>
                                  <a:rPr lang="en-US" sz="2800" i="1">
                                    <a:effectLst/>
                                    <a:latin typeface="Cambria Math"/>
                                    <a:ea typeface="Calibri"/>
                                    <a:cs typeface="Sakkal Majalla"/>
                                  </a:rPr>
                                  <m:t>𝑚</m:t>
                                </m:r>
                              </m:den>
                            </m:f>
                          </m:e>
                        </m:d>
                      </m:e>
                      <m:sup>
                        <m:r>
                          <a:rPr lang="en-US" sz="2800" i="1">
                            <a:effectLst/>
                            <a:latin typeface="Cambria Math"/>
                            <a:ea typeface="Calibri"/>
                            <a:cs typeface="Sakkal Majalla"/>
                          </a:rPr>
                          <m:t>2</m:t>
                        </m:r>
                      </m:sup>
                    </m:sSup>
                  </m:oMath>
                </a14:m>
                <a:r>
                  <a:rPr lang="ar-EG" sz="2800" dirty="0">
                    <a:effectLst/>
                    <a:latin typeface="Cambria Math"/>
                    <a:ea typeface="Times New Roman"/>
                    <a:cs typeface="Sakkal Majalla"/>
                  </a:rPr>
                  <a:t> يكون أكبر من المقدار </a:t>
                </a:r>
                <a14:m>
                  <m:oMath xmlns:m="http://schemas.openxmlformats.org/officeDocument/2006/math">
                    <m:d>
                      <m:dPr>
                        <m:ctrlPr>
                          <a:rPr lang="en-US" sz="2800" i="1">
                            <a:effectLst/>
                            <a:latin typeface="Cambria Math"/>
                            <a:ea typeface="Times New Roman"/>
                            <a:cs typeface="Sakkal Majalla"/>
                          </a:rPr>
                        </m:ctrlPr>
                      </m:dPr>
                      <m:e>
                        <m:f>
                          <m:fPr>
                            <m:ctrlPr>
                              <a:rPr lang="en-US" sz="2800" i="1">
                                <a:effectLst/>
                                <a:latin typeface="Cambria Math"/>
                                <a:ea typeface="Times New Roman"/>
                                <a:cs typeface="Sakkal Majalla"/>
                              </a:rPr>
                            </m:ctrlPr>
                          </m:fPr>
                          <m:num>
                            <m:r>
                              <a:rPr lang="en-US" sz="2800" i="1">
                                <a:effectLst/>
                                <a:latin typeface="Cambria Math"/>
                                <a:ea typeface="Times New Roman"/>
                                <a:cs typeface="Sakkal Majalla"/>
                              </a:rPr>
                              <m:t>𝑠</m:t>
                            </m:r>
                          </m:num>
                          <m:den>
                            <m:r>
                              <a:rPr lang="en-US" sz="2800" i="1">
                                <a:effectLst/>
                                <a:latin typeface="Cambria Math"/>
                                <a:ea typeface="Times New Roman"/>
                                <a:cs typeface="Sakkal Majalla"/>
                              </a:rPr>
                              <m:t>𝑚</m:t>
                            </m:r>
                          </m:den>
                        </m:f>
                      </m:e>
                    </m:d>
                  </m:oMath>
                </a14:m>
                <a:r>
                  <a:rPr lang="en-US" sz="2800" dirty="0">
                    <a:effectLst/>
                    <a:latin typeface="Sakkal Majalla"/>
                    <a:ea typeface="Times New Roman"/>
                    <a:cs typeface="Sakkal Majalla"/>
                  </a:rPr>
                  <a:t> </a:t>
                </a:r>
                <a:r>
                  <a:rPr lang="ar-EG" sz="2800" dirty="0">
                    <a:effectLst/>
                    <a:latin typeface="Sakkal Majalla"/>
                    <a:ea typeface="Times New Roman"/>
                    <a:cs typeface="Sakkal Majalla"/>
                  </a:rPr>
                  <a:t>لذا فإن قيمة ما تحت الجذر التربيعي تكون حقيقية لكنها سالبة وهذا يجعل الثابتين </a:t>
                </a:r>
                <a:r>
                  <a:rPr lang="en-US" sz="2800" dirty="0">
                    <a:effectLst/>
                    <a:latin typeface="Cambria Math"/>
                    <a:ea typeface="Times New Roman"/>
                    <a:cs typeface="Sakkal Majalla"/>
                  </a:rPr>
                  <a:t>k</a:t>
                </a:r>
                <a:r>
                  <a:rPr lang="en-US" sz="2800" baseline="-25000" dirty="0">
                    <a:effectLst/>
                    <a:latin typeface="Cambria Math"/>
                    <a:ea typeface="Times New Roman"/>
                    <a:cs typeface="Sakkal Majalla"/>
                  </a:rPr>
                  <a:t>1</a:t>
                </a:r>
                <a:r>
                  <a:rPr lang="en-US" sz="2800" dirty="0">
                    <a:effectLst/>
                    <a:latin typeface="Cambria Math"/>
                    <a:ea typeface="Times New Roman"/>
                    <a:cs typeface="Sakkal Majalla"/>
                  </a:rPr>
                  <a:t> and k</a:t>
                </a:r>
                <a:r>
                  <a:rPr lang="en-US" sz="2800" baseline="-25000" dirty="0">
                    <a:effectLst/>
                    <a:latin typeface="Cambria Math"/>
                    <a:ea typeface="Times New Roman"/>
                    <a:cs typeface="Sakkal Majalla"/>
                  </a:rPr>
                  <a:t>2</a:t>
                </a:r>
                <a:r>
                  <a:rPr lang="ar-EG" sz="2800" dirty="0">
                    <a:effectLst/>
                    <a:latin typeface="Cambria Math"/>
                    <a:ea typeface="Times New Roman"/>
                    <a:cs typeface="Sakkal Majalla"/>
                  </a:rPr>
                  <a:t> حقيقيين </a:t>
                </a:r>
                <a:r>
                  <a:rPr lang="en-US" sz="2400" i="1" dirty="0">
                    <a:effectLst/>
                    <a:latin typeface="Cambria Math"/>
                    <a:ea typeface="Times New Roman"/>
                    <a:cs typeface="Sakkal Majalla"/>
                  </a:rPr>
                  <a:t>Real</a:t>
                </a:r>
                <a:r>
                  <a:rPr lang="ar-EG" sz="2400" dirty="0">
                    <a:effectLst/>
                    <a:latin typeface="Cambria Math"/>
                    <a:ea typeface="Times New Roman"/>
                    <a:cs typeface="Sakkal Majalla"/>
                  </a:rPr>
                  <a:t>. </a:t>
                </a:r>
                <a:r>
                  <a:rPr lang="ar-EG" sz="2800" dirty="0">
                    <a:effectLst/>
                    <a:latin typeface="Cambria Math"/>
                    <a:ea typeface="Times New Roman"/>
                    <a:cs typeface="Sakkal Majalla"/>
                  </a:rPr>
                  <a:t>وفي الممارسات العملية يجب تجنب هذه الحالة وذلك لأن الكتلة تتحرك ببطئ حتى الوصول إلى الموضع المتوسط كما يطلق على الحركة في تلك الحالة حركة غير تذبذبية  </a:t>
                </a:r>
                <a:r>
                  <a:rPr lang="en-US" sz="2800" i="1" dirty="0">
                    <a:effectLst/>
                    <a:latin typeface="Cambria Math"/>
                    <a:ea typeface="Times New Roman"/>
                    <a:cs typeface="Sakkal Majalla"/>
                  </a:rPr>
                  <a:t>aperiodic motion</a:t>
                </a:r>
                <a:r>
                  <a:rPr lang="en-US" sz="2800" dirty="0">
                    <a:effectLst/>
                    <a:latin typeface="Sakkal Majalla"/>
                    <a:ea typeface="Times New Roman"/>
                    <a:cs typeface="Sakkal Majalla"/>
                  </a:rPr>
                  <a:t> </a:t>
                </a:r>
                <a:r>
                  <a:rPr lang="ar-EG" sz="2800" dirty="0" smtClean="0">
                    <a:effectLst/>
                    <a:latin typeface="Sakkal Majalla"/>
                    <a:ea typeface="Times New Roman"/>
                    <a:cs typeface="Sakkal Majalla"/>
                  </a:rPr>
                  <a:t> والحل </a:t>
                </a:r>
                <a:r>
                  <a:rPr lang="ar-EG" sz="2800" dirty="0">
                    <a:effectLst/>
                    <a:latin typeface="Sakkal Majalla"/>
                    <a:ea typeface="Times New Roman"/>
                    <a:cs typeface="Sakkal Majalla"/>
                  </a:rPr>
                  <a:t>العام للمعادلة التفاضلية يكون على الصورة التالية</a:t>
                </a:r>
                <a:r>
                  <a:rPr lang="ar-EG" sz="2800" dirty="0">
                    <a:effectLst/>
                    <a:latin typeface="Cambria Math"/>
                    <a:ea typeface="Calibri"/>
                    <a:cs typeface="Sakkal Majalla"/>
                  </a:rPr>
                  <a:t>:</a:t>
                </a:r>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𝑥</m:t>
                      </m:r>
                      <m:r>
                        <a:rPr lang="en-US" sz="2800" i="1">
                          <a:effectLst/>
                          <a:latin typeface="Cambria Math"/>
                          <a:ea typeface="Calibri"/>
                          <a:cs typeface="Sakkal Majalla"/>
                        </a:rPr>
                        <m:t>= </m:t>
                      </m:r>
                      <m:sSub>
                        <m:sSubPr>
                          <m:ctrlPr>
                            <a:rPr lang="en-US" sz="2800" i="1">
                              <a:effectLst/>
                              <a:latin typeface="Cambria Math"/>
                            </a:rPr>
                          </m:ctrlPr>
                        </m:sSubPr>
                        <m:e>
                          <m:r>
                            <a:rPr lang="en-US" sz="2800" i="1">
                              <a:effectLst/>
                              <a:latin typeface="Cambria Math"/>
                              <a:ea typeface="Calibri"/>
                              <a:cs typeface="Sakkal Majalla"/>
                            </a:rPr>
                            <m:t>𝐶</m:t>
                          </m:r>
                        </m:e>
                        <m:sub>
                          <m:r>
                            <a:rPr lang="en-US" sz="2800" i="1">
                              <a:effectLst/>
                              <a:latin typeface="Cambria Math"/>
                              <a:ea typeface="Calibri"/>
                              <a:cs typeface="Sakkal Majalla"/>
                            </a:rPr>
                            <m:t>1</m:t>
                          </m:r>
                        </m:sub>
                      </m:sSub>
                      <m:r>
                        <a:rPr lang="en-US" sz="2800" i="1">
                          <a:effectLst/>
                          <a:latin typeface="Cambria Math"/>
                          <a:ea typeface="Calibri"/>
                          <a:cs typeface="Sakkal Majalla"/>
                        </a:rPr>
                        <m:t>×</m:t>
                      </m:r>
                      <m:sSup>
                        <m:sSupPr>
                          <m:ctrlPr>
                            <a:rPr lang="en-US" sz="2800" i="1">
                              <a:effectLst/>
                              <a:latin typeface="Cambria Math"/>
                            </a:rPr>
                          </m:ctrlPr>
                        </m:sSupPr>
                        <m:e>
                          <m:r>
                            <a:rPr lang="en-US" sz="2800" i="1">
                              <a:effectLst/>
                              <a:latin typeface="Cambria Math"/>
                              <a:ea typeface="Calibri"/>
                              <a:cs typeface="Sakkal Majalla"/>
                            </a:rPr>
                            <m:t>𝑒</m:t>
                          </m:r>
                        </m:e>
                        <m:sup>
                          <m:d>
                            <m:dPr>
                              <m:begChr m:val="["/>
                              <m:endChr m:val="]"/>
                              <m:ctrlPr>
                                <a:rPr lang="en-US" sz="2800" i="1">
                                  <a:effectLst/>
                                  <a:latin typeface="Cambria Math"/>
                                </a:rPr>
                              </m:ctrlPr>
                            </m:dPr>
                            <m:e>
                              <m:r>
                                <a:rPr lang="en-US" sz="2800" i="1">
                                  <a:effectLst/>
                                  <a:latin typeface="Cambria Math"/>
                                  <a:ea typeface="Calibri"/>
                                  <a:cs typeface="Sakkal Majalla"/>
                                </a:rPr>
                                <m:t>−</m:t>
                              </m:r>
                              <m:f>
                                <m:fPr>
                                  <m:ctrlPr>
                                    <a:rPr lang="en-US" sz="2800" i="1">
                                      <a:effectLst/>
                                      <a:latin typeface="Cambria Math"/>
                                    </a:rPr>
                                  </m:ctrlPr>
                                </m:fPr>
                                <m:num>
                                  <m:r>
                                    <a:rPr lang="en-US" sz="2800" i="1">
                                      <a:effectLst/>
                                      <a:latin typeface="Cambria Math"/>
                                      <a:ea typeface="Calibri"/>
                                      <a:cs typeface="Sakkal Majalla"/>
                                    </a:rPr>
                                    <m:t>𝑐</m:t>
                                  </m:r>
                                </m:num>
                                <m:den>
                                  <m:r>
                                    <a:rPr lang="en-US" sz="2800" i="1">
                                      <a:effectLst/>
                                      <a:latin typeface="Cambria Math"/>
                                      <a:ea typeface="Calibri"/>
                                      <a:cs typeface="Sakkal Majalla"/>
                                    </a:rPr>
                                    <m:t>2</m:t>
                                  </m:r>
                                  <m:r>
                                    <a:rPr lang="en-US" sz="2800" i="1">
                                      <a:effectLst/>
                                      <a:latin typeface="Cambria Math"/>
                                      <a:ea typeface="Calibri"/>
                                      <a:cs typeface="Sakkal Majalla"/>
                                    </a:rPr>
                                    <m:t>𝑚</m:t>
                                  </m:r>
                                </m:den>
                              </m:f>
                              <m:r>
                                <a:rPr lang="en-US" sz="2800" i="1">
                                  <a:effectLst/>
                                  <a:latin typeface="Cambria Math"/>
                                  <a:ea typeface="Calibri"/>
                                  <a:cs typeface="Sakkal Majalla"/>
                                </a:rPr>
                                <m:t>+</m:t>
                              </m:r>
                              <m:rad>
                                <m:radPr>
                                  <m:degHide m:val="on"/>
                                  <m:ctrlPr>
                                    <a:rPr lang="en-US" sz="2800" i="1">
                                      <a:effectLst/>
                                      <a:latin typeface="Cambria Math"/>
                                    </a:rPr>
                                  </m:ctrlPr>
                                </m:radPr>
                                <m:deg/>
                                <m:e>
                                  <m:sSup>
                                    <m:sSupPr>
                                      <m:ctrlPr>
                                        <a:rPr lang="en-US" sz="2800" i="1">
                                          <a:effectLst/>
                                          <a:latin typeface="Cambria Math"/>
                                        </a:rPr>
                                      </m:ctrlPr>
                                    </m:sSupPr>
                                    <m:e>
                                      <m:d>
                                        <m:dPr>
                                          <m:ctrlPr>
                                            <a:rPr lang="en-US" sz="2800" i="1">
                                              <a:effectLst/>
                                              <a:latin typeface="Cambria Math"/>
                                            </a:rPr>
                                          </m:ctrlPr>
                                        </m:dPr>
                                        <m:e>
                                          <m:f>
                                            <m:fPr>
                                              <m:ctrlPr>
                                                <a:rPr lang="en-US" sz="2800" i="1">
                                                  <a:effectLst/>
                                                  <a:latin typeface="Cambria Math"/>
                                                </a:rPr>
                                              </m:ctrlPr>
                                            </m:fPr>
                                            <m:num>
                                              <m:r>
                                                <a:rPr lang="en-US" sz="2800" i="1">
                                                  <a:effectLst/>
                                                  <a:latin typeface="Cambria Math"/>
                                                  <a:ea typeface="Calibri"/>
                                                  <a:cs typeface="Sakkal Majalla"/>
                                                </a:rPr>
                                                <m:t>𝑐</m:t>
                                              </m:r>
                                            </m:num>
                                            <m:den>
                                              <m:r>
                                                <a:rPr lang="en-US" sz="2800" i="1">
                                                  <a:effectLst/>
                                                  <a:latin typeface="Cambria Math"/>
                                                  <a:ea typeface="Calibri"/>
                                                  <a:cs typeface="Sakkal Majalla"/>
                                                </a:rPr>
                                                <m:t>2</m:t>
                                              </m:r>
                                              <m:r>
                                                <a:rPr lang="en-US" sz="2800" i="1">
                                                  <a:effectLst/>
                                                  <a:latin typeface="Cambria Math"/>
                                                  <a:ea typeface="Calibri"/>
                                                  <a:cs typeface="Sakkal Majalla"/>
                                                </a:rPr>
                                                <m:t>𝑚</m:t>
                                              </m:r>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f>
                                    <m:fPr>
                                      <m:ctrlPr>
                                        <a:rPr lang="en-US" sz="2800" i="1">
                                          <a:effectLst/>
                                          <a:latin typeface="Cambria Math"/>
                                        </a:rPr>
                                      </m:ctrlPr>
                                    </m:fPr>
                                    <m:num>
                                      <m:r>
                                        <a:rPr lang="en-US" sz="2800" i="1">
                                          <a:effectLst/>
                                          <a:latin typeface="Cambria Math"/>
                                          <a:ea typeface="Calibri"/>
                                          <a:cs typeface="Sakkal Majalla"/>
                                        </a:rPr>
                                        <m:t>𝑠</m:t>
                                      </m:r>
                                    </m:num>
                                    <m:den>
                                      <m:r>
                                        <a:rPr lang="en-US" sz="2800" i="1">
                                          <a:effectLst/>
                                          <a:latin typeface="Cambria Math"/>
                                          <a:ea typeface="Calibri"/>
                                          <a:cs typeface="Sakkal Majalla"/>
                                        </a:rPr>
                                        <m:t>𝑚</m:t>
                                      </m:r>
                                    </m:den>
                                  </m:f>
                                  <m:r>
                                    <a:rPr lang="en-US" sz="2800" i="1">
                                      <a:effectLst/>
                                      <a:latin typeface="Cambria Math"/>
                                      <a:ea typeface="Calibri"/>
                                      <a:cs typeface="Sakkal Majalla"/>
                                    </a:rPr>
                                    <m:t> </m:t>
                                  </m:r>
                                </m:e>
                              </m:rad>
                            </m:e>
                          </m:d>
                          <m:r>
                            <a:rPr lang="en-US" sz="2800" i="1">
                              <a:effectLst/>
                              <a:latin typeface="Cambria Math"/>
                              <a:ea typeface="Calibri"/>
                              <a:cs typeface="Sakkal Majalla"/>
                            </a:rPr>
                            <m:t>.</m:t>
                          </m:r>
                          <m:r>
                            <a:rPr lang="en-US" sz="2800" i="1">
                              <a:effectLst/>
                              <a:latin typeface="Cambria Math"/>
                              <a:ea typeface="Calibri"/>
                              <a:cs typeface="Sakkal Majalla"/>
                            </a:rPr>
                            <m:t>𝑡</m:t>
                          </m:r>
                        </m:sup>
                      </m:sSup>
                      <m:r>
                        <a:rPr lang="en-US" sz="2800" i="1">
                          <a:effectLst/>
                          <a:latin typeface="Cambria Math"/>
                          <a:ea typeface="Calibri"/>
                          <a:cs typeface="Sakkal Majalla"/>
                        </a:rPr>
                        <m:t>+</m:t>
                      </m:r>
                      <m:sSub>
                        <m:sSubPr>
                          <m:ctrlPr>
                            <a:rPr lang="en-US" sz="2800" i="1">
                              <a:effectLst/>
                              <a:latin typeface="Cambria Math"/>
                            </a:rPr>
                          </m:ctrlPr>
                        </m:sSubPr>
                        <m:e>
                          <m:r>
                            <a:rPr lang="en-US" sz="2800" i="1">
                              <a:effectLst/>
                              <a:latin typeface="Cambria Math"/>
                              <a:ea typeface="Calibri"/>
                              <a:cs typeface="Sakkal Majalla"/>
                            </a:rPr>
                            <m:t>𝐶</m:t>
                          </m:r>
                        </m:e>
                        <m:sub>
                          <m:r>
                            <a:rPr lang="en-US" sz="2800" i="1">
                              <a:effectLst/>
                              <a:latin typeface="Cambria Math"/>
                              <a:ea typeface="Calibri"/>
                              <a:cs typeface="Sakkal Majalla"/>
                            </a:rPr>
                            <m:t>2</m:t>
                          </m:r>
                        </m:sub>
                      </m:sSub>
                      <m:r>
                        <a:rPr lang="en-US" sz="2800" i="1">
                          <a:effectLst/>
                          <a:latin typeface="Cambria Math"/>
                          <a:ea typeface="Calibri"/>
                          <a:cs typeface="Sakkal Majalla"/>
                        </a:rPr>
                        <m:t>×</m:t>
                      </m:r>
                      <m:sSup>
                        <m:sSupPr>
                          <m:ctrlPr>
                            <a:rPr lang="en-US" sz="2800" i="1">
                              <a:effectLst/>
                              <a:latin typeface="Cambria Math"/>
                            </a:rPr>
                          </m:ctrlPr>
                        </m:sSupPr>
                        <m:e>
                          <m:r>
                            <a:rPr lang="en-US" sz="2800" i="1">
                              <a:effectLst/>
                              <a:latin typeface="Cambria Math"/>
                              <a:ea typeface="Calibri"/>
                              <a:cs typeface="Sakkal Majalla"/>
                            </a:rPr>
                            <m:t>𝑒</m:t>
                          </m:r>
                        </m:e>
                        <m:sup>
                          <m:d>
                            <m:dPr>
                              <m:begChr m:val="["/>
                              <m:endChr m:val="]"/>
                              <m:ctrlPr>
                                <a:rPr lang="en-US" sz="2800" i="1">
                                  <a:effectLst/>
                                  <a:latin typeface="Cambria Math"/>
                                </a:rPr>
                              </m:ctrlPr>
                            </m:dPr>
                            <m:e>
                              <m:f>
                                <m:fPr>
                                  <m:ctrlPr>
                                    <a:rPr lang="en-US" sz="2800" i="1">
                                      <a:effectLst/>
                                      <a:latin typeface="Cambria Math"/>
                                    </a:rPr>
                                  </m:ctrlPr>
                                </m:fPr>
                                <m:num>
                                  <m:r>
                                    <a:rPr lang="en-US" sz="2800" i="1">
                                      <a:effectLst/>
                                      <a:latin typeface="Cambria Math"/>
                                      <a:ea typeface="Calibri"/>
                                      <a:cs typeface="Sakkal Majalla"/>
                                    </a:rPr>
                                    <m:t>𝑐</m:t>
                                  </m:r>
                                </m:num>
                                <m:den>
                                  <m:r>
                                    <a:rPr lang="en-US" sz="2800" i="1">
                                      <a:effectLst/>
                                      <a:latin typeface="Cambria Math"/>
                                      <a:ea typeface="Calibri"/>
                                      <a:cs typeface="Sakkal Majalla"/>
                                    </a:rPr>
                                    <m:t>2</m:t>
                                  </m:r>
                                  <m:r>
                                    <a:rPr lang="en-US" sz="2800" i="1">
                                      <a:effectLst/>
                                      <a:latin typeface="Cambria Math"/>
                                      <a:ea typeface="Calibri"/>
                                      <a:cs typeface="Sakkal Majalla"/>
                                    </a:rPr>
                                    <m:t>𝑚</m:t>
                                  </m:r>
                                </m:den>
                              </m:f>
                              <m:r>
                                <a:rPr lang="en-US" sz="2800" i="1">
                                  <a:effectLst/>
                                  <a:latin typeface="Cambria Math"/>
                                  <a:ea typeface="Calibri"/>
                                  <a:cs typeface="Sakkal Majalla"/>
                                </a:rPr>
                                <m:t>−</m:t>
                              </m:r>
                              <m:rad>
                                <m:radPr>
                                  <m:degHide m:val="on"/>
                                  <m:ctrlPr>
                                    <a:rPr lang="en-US" sz="2800" i="1">
                                      <a:effectLst/>
                                      <a:latin typeface="Cambria Math"/>
                                    </a:rPr>
                                  </m:ctrlPr>
                                </m:radPr>
                                <m:deg/>
                                <m:e>
                                  <m:sSup>
                                    <m:sSupPr>
                                      <m:ctrlPr>
                                        <a:rPr lang="en-US" sz="2800" i="1">
                                          <a:effectLst/>
                                          <a:latin typeface="Cambria Math"/>
                                        </a:rPr>
                                      </m:ctrlPr>
                                    </m:sSupPr>
                                    <m:e>
                                      <m:d>
                                        <m:dPr>
                                          <m:ctrlPr>
                                            <a:rPr lang="en-US" sz="2800" i="1">
                                              <a:effectLst/>
                                              <a:latin typeface="Cambria Math"/>
                                            </a:rPr>
                                          </m:ctrlPr>
                                        </m:dPr>
                                        <m:e>
                                          <m:f>
                                            <m:fPr>
                                              <m:ctrlPr>
                                                <a:rPr lang="en-US" sz="2800" i="1">
                                                  <a:effectLst/>
                                                  <a:latin typeface="Cambria Math"/>
                                                </a:rPr>
                                              </m:ctrlPr>
                                            </m:fPr>
                                            <m:num>
                                              <m:r>
                                                <a:rPr lang="en-US" sz="2800" i="1">
                                                  <a:effectLst/>
                                                  <a:latin typeface="Cambria Math"/>
                                                  <a:ea typeface="Calibri"/>
                                                  <a:cs typeface="Sakkal Majalla"/>
                                                </a:rPr>
                                                <m:t>𝑐</m:t>
                                              </m:r>
                                            </m:num>
                                            <m:den>
                                              <m:r>
                                                <a:rPr lang="en-US" sz="2800" i="1">
                                                  <a:effectLst/>
                                                  <a:latin typeface="Cambria Math"/>
                                                  <a:ea typeface="Calibri"/>
                                                  <a:cs typeface="Sakkal Majalla"/>
                                                </a:rPr>
                                                <m:t>2</m:t>
                                              </m:r>
                                              <m:r>
                                                <a:rPr lang="en-US" sz="2800" i="1">
                                                  <a:effectLst/>
                                                  <a:latin typeface="Cambria Math"/>
                                                  <a:ea typeface="Calibri"/>
                                                  <a:cs typeface="Sakkal Majalla"/>
                                                </a:rPr>
                                                <m:t>𝑚</m:t>
                                              </m:r>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f>
                                    <m:fPr>
                                      <m:ctrlPr>
                                        <a:rPr lang="en-US" sz="2800" i="1">
                                          <a:effectLst/>
                                          <a:latin typeface="Cambria Math"/>
                                        </a:rPr>
                                      </m:ctrlPr>
                                    </m:fPr>
                                    <m:num>
                                      <m:r>
                                        <a:rPr lang="en-US" sz="2800" i="1">
                                          <a:effectLst/>
                                          <a:latin typeface="Cambria Math"/>
                                          <a:ea typeface="Calibri"/>
                                          <a:cs typeface="Sakkal Majalla"/>
                                        </a:rPr>
                                        <m:t>𝑠</m:t>
                                      </m:r>
                                    </m:num>
                                    <m:den>
                                      <m:r>
                                        <a:rPr lang="en-US" sz="2800" i="1">
                                          <a:effectLst/>
                                          <a:latin typeface="Cambria Math"/>
                                          <a:ea typeface="Calibri"/>
                                          <a:cs typeface="Sakkal Majalla"/>
                                        </a:rPr>
                                        <m:t>𝑚</m:t>
                                      </m:r>
                                    </m:den>
                                  </m:f>
                                  <m:r>
                                    <a:rPr lang="en-US" sz="2800" i="1">
                                      <a:effectLst/>
                                      <a:latin typeface="Cambria Math"/>
                                      <a:ea typeface="Calibri"/>
                                      <a:cs typeface="Sakkal Majalla"/>
                                    </a:rPr>
                                    <m:t> </m:t>
                                  </m:r>
                                </m:e>
                              </m:rad>
                            </m:e>
                          </m:d>
                          <m:r>
                            <a:rPr lang="en-US" sz="2800" i="1">
                              <a:effectLst/>
                              <a:latin typeface="Cambria Math"/>
                              <a:ea typeface="Calibri"/>
                              <a:cs typeface="Sakkal Majalla"/>
                            </a:rPr>
                            <m:t>.</m:t>
                          </m:r>
                          <m:r>
                            <a:rPr lang="en-US" sz="2800" i="1">
                              <a:effectLst/>
                              <a:latin typeface="Cambria Math"/>
                              <a:ea typeface="Calibri"/>
                              <a:cs typeface="Sakkal Majalla"/>
                            </a:rPr>
                            <m:t>𝑡</m:t>
                          </m:r>
                        </m:sup>
                      </m:sSup>
                    </m:oMath>
                  </m:oMathPara>
                </a14:m>
                <a:endParaRPr lang="ar-EG" sz="2800" dirty="0"/>
              </a:p>
            </p:txBody>
          </p:sp>
        </mc:Choice>
        <mc:Fallback>
          <p:sp>
            <p:nvSpPr>
              <p:cNvPr id="4" name="Rectangle 3"/>
              <p:cNvSpPr>
                <a:spLocks noRot="1" noChangeAspect="1" noMove="1" noResize="1" noEditPoints="1" noAdjustHandles="1" noChangeArrowheads="1" noChangeShapeType="1" noTextEdit="1"/>
              </p:cNvSpPr>
              <p:nvPr/>
            </p:nvSpPr>
            <p:spPr>
              <a:xfrm>
                <a:off x="1187624" y="1170690"/>
                <a:ext cx="7560840" cy="5141792"/>
              </a:xfrm>
              <a:prstGeom prst="rect">
                <a:avLst/>
              </a:prstGeom>
              <a:blipFill rotWithShape="1">
                <a:blip r:embed="rId2"/>
                <a:stretch>
                  <a:fillRect l="-3065" r="-1613"/>
                </a:stretch>
              </a:blipFill>
            </p:spPr>
            <p:txBody>
              <a:bodyPr/>
              <a:lstStyle/>
              <a:p>
                <a:r>
                  <a:rPr lang="ar-EG">
                    <a:noFill/>
                  </a:rPr>
                  <a:t> </a:t>
                </a:r>
              </a:p>
            </p:txBody>
          </p:sp>
        </mc:Fallback>
      </mc:AlternateContent>
    </p:spTree>
    <p:extLst>
      <p:ext uri="{BB962C8B-B14F-4D97-AF65-F5344CB8AC3E}">
        <p14:creationId xmlns:p14="http://schemas.microsoft.com/office/powerpoint/2010/main" val="2889497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88640"/>
            <a:ext cx="712432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الكبت تحت الحرج </a:t>
            </a:r>
            <a:r>
              <a:rPr lang="en-US" sz="3200" b="1" dirty="0">
                <a:solidFill>
                  <a:schemeClr val="tx1"/>
                </a:solidFill>
                <a:effectLst>
                  <a:outerShdw blurRad="38100" dist="38100" dir="2700000" algn="tl">
                    <a:srgbClr val="000000">
                      <a:alpha val="43137"/>
                    </a:srgbClr>
                  </a:outerShdw>
                </a:effectLst>
                <a:cs typeface="Simple Bold Jut Out" pitchFamily="2" charset="-78"/>
              </a:rPr>
              <a:t>Underdamping</a:t>
            </a:r>
            <a:endParaRPr lang="ar-EG" sz="1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259632" y="1040654"/>
                <a:ext cx="7416824" cy="5558766"/>
              </a:xfrm>
              <a:prstGeom prst="rect">
                <a:avLst/>
              </a:prstGeom>
            </p:spPr>
            <p:txBody>
              <a:bodyPr wrap="square">
                <a:spAutoFit/>
              </a:bodyPr>
              <a:lstStyle/>
              <a:p>
                <a:pPr algn="just">
                  <a:lnSpc>
                    <a:spcPct val="130000"/>
                  </a:lnSpc>
                </a:pPr>
                <a:r>
                  <a:rPr lang="ar-EG" sz="2800" dirty="0">
                    <a:latin typeface="Cambria Math"/>
                    <a:ea typeface="Calibri"/>
                    <a:cs typeface="Sakkal Majalla"/>
                  </a:rPr>
                  <a:t>في هذه الحالة فإن المقدار </a:t>
                </a:r>
                <a14:m>
                  <m:oMath xmlns:m="http://schemas.openxmlformats.org/officeDocument/2006/math">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𝑠</m:t>
                            </m:r>
                          </m:num>
                          <m:den>
                            <m:r>
                              <a:rPr lang="en-US" sz="2800" i="1">
                                <a:effectLst/>
                                <a:latin typeface="Cambria Math"/>
                                <a:ea typeface="Calibri"/>
                                <a:cs typeface="Sakkal Majalla"/>
                              </a:rPr>
                              <m:t>𝑚</m:t>
                            </m:r>
                          </m:den>
                        </m:f>
                      </m:e>
                    </m:d>
                  </m:oMath>
                </a14:m>
                <a:r>
                  <a:rPr lang="en-US" sz="2800" dirty="0">
                    <a:effectLst/>
                    <a:latin typeface="Sakkal Majalla"/>
                    <a:ea typeface="Calibri"/>
                    <a:cs typeface="Sakkal Majalla"/>
                  </a:rPr>
                  <a:t> </a:t>
                </a:r>
                <a:r>
                  <a:rPr lang="ar-EG" sz="2800" dirty="0">
                    <a:effectLst/>
                    <a:latin typeface="Sakkal Majalla"/>
                    <a:ea typeface="Calibri"/>
                    <a:cs typeface="Sakkal Majalla"/>
                  </a:rPr>
                  <a:t>يكون أكبر من المقدار</a:t>
                </a:r>
                <a14:m>
                  <m:oMath xmlns:m="http://schemas.openxmlformats.org/officeDocument/2006/math">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𝑐</m:t>
                                </m:r>
                              </m:num>
                              <m:den>
                                <m:r>
                                  <a:rPr lang="en-US" sz="2800" i="1">
                                    <a:effectLst/>
                                    <a:latin typeface="Cambria Math"/>
                                    <a:ea typeface="Calibri"/>
                                    <a:cs typeface="Sakkal Majalla"/>
                                  </a:rPr>
                                  <m:t>2</m:t>
                                </m:r>
                                <m:r>
                                  <a:rPr lang="en-US" sz="2800" i="1">
                                    <a:effectLst/>
                                    <a:latin typeface="Cambria Math"/>
                                    <a:ea typeface="Calibri"/>
                                    <a:cs typeface="Sakkal Majalla"/>
                                  </a:rPr>
                                  <m:t>𝑚</m:t>
                                </m:r>
                              </m:den>
                            </m:f>
                          </m:e>
                        </m:d>
                      </m:e>
                      <m:sup>
                        <m:r>
                          <a:rPr lang="en-US" sz="2800" i="1">
                            <a:effectLst/>
                            <a:latin typeface="Cambria Math"/>
                            <a:ea typeface="Calibri"/>
                            <a:cs typeface="Sakkal Majalla"/>
                          </a:rPr>
                          <m:t>2</m:t>
                        </m:r>
                      </m:sup>
                    </m:sSup>
                  </m:oMath>
                </a14:m>
                <a:r>
                  <a:rPr lang="ar-EG" sz="2800" dirty="0">
                    <a:effectLst/>
                    <a:latin typeface="Cambria Math"/>
                    <a:ea typeface="Calibri"/>
                    <a:cs typeface="Sakkal Majalla"/>
                  </a:rPr>
                  <a:t>  لذا فإن قيمة ما تحت الجذر التربيعي تكون سالبة وغير حقيقية وهذا يجعل الثابتين </a:t>
                </a:r>
                <a:r>
                  <a:rPr lang="en-US" sz="2400" dirty="0">
                    <a:effectLst/>
                    <a:latin typeface="Cambria Math"/>
                    <a:ea typeface="Calibri"/>
                    <a:cs typeface="Sakkal Majalla"/>
                  </a:rPr>
                  <a:t>k</a:t>
                </a:r>
                <a:r>
                  <a:rPr lang="en-US" sz="2400" baseline="-25000" dirty="0">
                    <a:effectLst/>
                    <a:latin typeface="Cambria Math"/>
                    <a:ea typeface="Calibri"/>
                    <a:cs typeface="Sakkal Majalla"/>
                  </a:rPr>
                  <a:t>1</a:t>
                </a:r>
                <a:r>
                  <a:rPr lang="en-US" sz="2400" dirty="0">
                    <a:effectLst/>
                    <a:latin typeface="Cambria Math"/>
                    <a:ea typeface="Calibri"/>
                    <a:cs typeface="Sakkal Majalla"/>
                  </a:rPr>
                  <a:t> and k</a:t>
                </a:r>
                <a:r>
                  <a:rPr lang="en-US" sz="2400" baseline="-25000" dirty="0">
                    <a:effectLst/>
                    <a:latin typeface="Cambria Math"/>
                    <a:ea typeface="Calibri"/>
                    <a:cs typeface="Sakkal Majalla"/>
                  </a:rPr>
                  <a:t>2</a:t>
                </a:r>
                <a:r>
                  <a:rPr lang="en-US" sz="2400" dirty="0">
                    <a:effectLst/>
                    <a:latin typeface="Sakkal Majalla"/>
                    <a:ea typeface="Calibri"/>
                    <a:cs typeface="Sakkal Majalla"/>
                  </a:rPr>
                  <a:t> </a:t>
                </a:r>
                <a:r>
                  <a:rPr lang="ar-EG" sz="2800" dirty="0">
                    <a:effectLst/>
                    <a:latin typeface="Cambria Math"/>
                    <a:ea typeface="Calibri"/>
                    <a:cs typeface="Sakkal Majalla"/>
                  </a:rPr>
                  <a:t>تخيليين </a:t>
                </a:r>
                <a:r>
                  <a:rPr lang="en-US" sz="2400" i="1" dirty="0">
                    <a:effectLst/>
                    <a:latin typeface="Cambria Math"/>
                    <a:ea typeface="Calibri"/>
                    <a:cs typeface="Sakkal Majalla"/>
                  </a:rPr>
                  <a:t>Imaginary</a:t>
                </a:r>
                <a:r>
                  <a:rPr lang="en-US" sz="2800" dirty="0">
                    <a:effectLst/>
                    <a:latin typeface="Sakkal Majalla"/>
                    <a:ea typeface="Calibri"/>
                    <a:cs typeface="Sakkal Majalla"/>
                  </a:rPr>
                  <a:t> </a:t>
                </a:r>
                <a:r>
                  <a:rPr lang="ar-EG" sz="2800" dirty="0">
                    <a:effectLst/>
                    <a:latin typeface="Sakkal Majalla"/>
                    <a:ea typeface="Calibri"/>
                    <a:cs typeface="Sakkal Majalla"/>
                  </a:rPr>
                  <a:t>وهذه الحالة هي الأكثر شيوعا في التطبيقات الهندسية ويتم تقدير كلا من الثابتين </a:t>
                </a:r>
                <a:r>
                  <a:rPr lang="en-US" sz="2400" dirty="0">
                    <a:effectLst/>
                    <a:latin typeface="Cambria Math"/>
                    <a:ea typeface="Calibri"/>
                    <a:cs typeface="Sakkal Majalla"/>
                  </a:rPr>
                  <a:t>k</a:t>
                </a:r>
                <a:r>
                  <a:rPr lang="en-US" sz="2400" baseline="-25000" dirty="0">
                    <a:effectLst/>
                    <a:latin typeface="Cambria Math"/>
                    <a:ea typeface="Calibri"/>
                    <a:cs typeface="Sakkal Majalla"/>
                  </a:rPr>
                  <a:t>1</a:t>
                </a:r>
                <a:r>
                  <a:rPr lang="en-US" sz="2400" dirty="0">
                    <a:effectLst/>
                    <a:latin typeface="Cambria Math"/>
                    <a:ea typeface="Calibri"/>
                    <a:cs typeface="Sakkal Majalla"/>
                  </a:rPr>
                  <a:t> and</a:t>
                </a:r>
                <a:r>
                  <a:rPr lang="en-US" sz="2800" i="1" dirty="0">
                    <a:effectLst/>
                    <a:latin typeface="Cambria Math"/>
                    <a:ea typeface="Calibri"/>
                    <a:cs typeface="Sakkal Majalla"/>
                  </a:rPr>
                  <a:t> </a:t>
                </a:r>
                <a:r>
                  <a:rPr lang="en-US" sz="2400" dirty="0">
                    <a:effectLst/>
                    <a:latin typeface="Cambria Math"/>
                    <a:ea typeface="Calibri"/>
                    <a:cs typeface="Sakkal Majalla"/>
                  </a:rPr>
                  <a:t>k</a:t>
                </a:r>
                <a:r>
                  <a:rPr lang="en-US" sz="2400" baseline="-25000" dirty="0">
                    <a:effectLst/>
                    <a:latin typeface="Cambria Math"/>
                    <a:ea typeface="Calibri"/>
                    <a:cs typeface="Sakkal Majalla"/>
                  </a:rPr>
                  <a:t>2</a:t>
                </a:r>
                <a:r>
                  <a:rPr lang="ar-EG" sz="2400" dirty="0">
                    <a:effectLst/>
                    <a:latin typeface="Cambria Math"/>
                    <a:ea typeface="Calibri"/>
                    <a:cs typeface="Sakkal Majalla"/>
                  </a:rPr>
                  <a:t>  </a:t>
                </a:r>
                <a:r>
                  <a:rPr lang="ar-EG" sz="2800" dirty="0">
                    <a:effectLst/>
                    <a:latin typeface="Cambria Math"/>
                    <a:ea typeface="Calibri"/>
                    <a:cs typeface="Sakkal Majalla"/>
                  </a:rPr>
                  <a:t>كما يلي:</a:t>
                </a:r>
                <a:endParaRPr lang="en-US" sz="2800" dirty="0">
                  <a:effectLst/>
                  <a:latin typeface="Cambria Math"/>
                  <a:ea typeface="Calibri"/>
                  <a:cs typeface="Sakkal Majalla"/>
                </a:endParaRPr>
              </a:p>
              <a:p>
                <a:pPr marL="431800" algn="just">
                  <a:lnSpc>
                    <a:spcPct val="130000"/>
                  </a:lnSpc>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𝑘</m:t>
                          </m:r>
                        </m:e>
                        <m:sub>
                          <m:r>
                            <a:rPr lang="en-US" sz="2400" i="1">
                              <a:effectLst/>
                              <a:latin typeface="Cambria Math"/>
                              <a:ea typeface="Calibri"/>
                              <a:cs typeface="Sakkal Majalla"/>
                            </a:rPr>
                            <m:t>1</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𝑐</m:t>
                          </m:r>
                        </m:num>
                        <m:den>
                          <m:r>
                            <a:rPr lang="en-US" sz="2400" i="1">
                              <a:effectLst/>
                              <a:latin typeface="Cambria Math"/>
                              <a:ea typeface="Calibri"/>
                              <a:cs typeface="Sakkal Majalla"/>
                            </a:rPr>
                            <m:t>2</m:t>
                          </m:r>
                          <m:r>
                            <a:rPr lang="en-US" sz="2400" i="1">
                              <a:effectLst/>
                              <a:latin typeface="Cambria Math"/>
                              <a:ea typeface="Calibri"/>
                              <a:cs typeface="Sakkal Majalla"/>
                            </a:rPr>
                            <m:t>𝑚</m:t>
                          </m:r>
                        </m:den>
                      </m:f>
                      <m:r>
                        <a:rPr lang="en-US" sz="2400" i="1">
                          <a:effectLst/>
                          <a:latin typeface="Cambria Math"/>
                          <a:ea typeface="Calibri"/>
                          <a:cs typeface="Sakkal Majalla"/>
                        </a:rPr>
                        <m:t>+</m:t>
                      </m:r>
                      <m:r>
                        <a:rPr lang="en-US" sz="2400" i="1">
                          <a:effectLst/>
                          <a:latin typeface="Cambria Math"/>
                          <a:ea typeface="Calibri"/>
                          <a:cs typeface="Sakkal Majalla"/>
                        </a:rPr>
                        <m:t>𝑖</m:t>
                      </m:r>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𝑠</m:t>
                              </m:r>
                            </m:num>
                            <m:den>
                              <m:r>
                                <a:rPr lang="en-US" sz="2400" i="1">
                                  <a:effectLst/>
                                  <a:latin typeface="Cambria Math"/>
                                  <a:ea typeface="Calibri"/>
                                  <a:cs typeface="Sakkal Majalla"/>
                                </a:rPr>
                                <m:t>𝑚</m:t>
                              </m:r>
                            </m:den>
                          </m:f>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𝑐</m:t>
                                      </m:r>
                                    </m:num>
                                    <m:den>
                                      <m:r>
                                        <a:rPr lang="en-US" sz="2400" i="1">
                                          <a:effectLst/>
                                          <a:latin typeface="Cambria Math"/>
                                          <a:ea typeface="Calibri"/>
                                          <a:cs typeface="Sakkal Majalla"/>
                                        </a:rPr>
                                        <m:t>2</m:t>
                                      </m:r>
                                      <m:r>
                                        <a:rPr lang="en-US" sz="2400" i="1">
                                          <a:effectLst/>
                                          <a:latin typeface="Cambria Math"/>
                                          <a:ea typeface="Calibri"/>
                                          <a:cs typeface="Sakkal Majalla"/>
                                        </a:rPr>
                                        <m:t>𝑚</m:t>
                                      </m:r>
                                    </m:den>
                                  </m:f>
                                </m:e>
                              </m:d>
                            </m:e>
                            <m:sup>
                              <m:r>
                                <a:rPr lang="en-US" sz="2400" i="1">
                                  <a:effectLst/>
                                  <a:latin typeface="Cambria Math"/>
                                  <a:ea typeface="Calibri"/>
                                  <a:cs typeface="Sakkal Majalla"/>
                                </a:rPr>
                                <m:t>2</m:t>
                              </m:r>
                            </m:sup>
                          </m:sSup>
                          <m:r>
                            <a:rPr lang="en-US" sz="2400" i="1">
                              <a:effectLst/>
                              <a:latin typeface="Cambria Math"/>
                              <a:ea typeface="Calibri"/>
                              <a:cs typeface="Sakkal Majalla"/>
                            </a:rPr>
                            <m:t> </m:t>
                          </m:r>
                        </m:e>
                      </m:rad>
                    </m:oMath>
                  </m:oMathPara>
                </a14:m>
                <a:endParaRPr lang="en-US" sz="2800" dirty="0">
                  <a:effectLst/>
                  <a:latin typeface="Cambria Math"/>
                  <a:ea typeface="Calibri"/>
                  <a:cs typeface="Sakkal Majalla"/>
                </a:endParaRPr>
              </a:p>
              <a:p>
                <a:pPr marL="431800" algn="just">
                  <a:lnSpc>
                    <a:spcPct val="130000"/>
                  </a:lnSpc>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𝑘</m:t>
                          </m:r>
                        </m:e>
                        <m:sub>
                          <m:r>
                            <a:rPr lang="en-US" sz="2400" i="1">
                              <a:effectLst/>
                              <a:latin typeface="Cambria Math"/>
                              <a:ea typeface="Calibri"/>
                              <a:cs typeface="Sakkal Majalla"/>
                            </a:rPr>
                            <m:t>2</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𝑐</m:t>
                          </m:r>
                        </m:num>
                        <m:den>
                          <m:r>
                            <a:rPr lang="en-US" sz="2400" i="1">
                              <a:effectLst/>
                              <a:latin typeface="Cambria Math"/>
                              <a:ea typeface="Calibri"/>
                              <a:cs typeface="Sakkal Majalla"/>
                            </a:rPr>
                            <m:t>2</m:t>
                          </m:r>
                          <m:r>
                            <a:rPr lang="en-US" sz="2400" i="1">
                              <a:effectLst/>
                              <a:latin typeface="Cambria Math"/>
                              <a:ea typeface="Calibri"/>
                              <a:cs typeface="Sakkal Majalla"/>
                            </a:rPr>
                            <m:t>𝑚</m:t>
                          </m:r>
                        </m:den>
                      </m:f>
                      <m:r>
                        <a:rPr lang="en-US" sz="2400" i="1">
                          <a:effectLst/>
                          <a:latin typeface="Cambria Math"/>
                          <a:ea typeface="Calibri"/>
                          <a:cs typeface="Sakkal Majalla"/>
                        </a:rPr>
                        <m:t>−</m:t>
                      </m:r>
                      <m:r>
                        <a:rPr lang="en-US" sz="2400" i="1">
                          <a:effectLst/>
                          <a:latin typeface="Cambria Math"/>
                          <a:ea typeface="Calibri"/>
                          <a:cs typeface="Sakkal Majalla"/>
                        </a:rPr>
                        <m:t>𝑖</m:t>
                      </m:r>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𝑠</m:t>
                              </m:r>
                            </m:num>
                            <m:den>
                              <m:r>
                                <a:rPr lang="en-US" sz="2400" i="1">
                                  <a:effectLst/>
                                  <a:latin typeface="Cambria Math"/>
                                  <a:ea typeface="Calibri"/>
                                  <a:cs typeface="Sakkal Majalla"/>
                                </a:rPr>
                                <m:t>𝑚</m:t>
                              </m:r>
                            </m:den>
                          </m:f>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𝑐</m:t>
                                      </m:r>
                                    </m:num>
                                    <m:den>
                                      <m:r>
                                        <a:rPr lang="en-US" sz="2400" i="1">
                                          <a:effectLst/>
                                          <a:latin typeface="Cambria Math"/>
                                          <a:ea typeface="Calibri"/>
                                          <a:cs typeface="Sakkal Majalla"/>
                                        </a:rPr>
                                        <m:t>2</m:t>
                                      </m:r>
                                      <m:r>
                                        <a:rPr lang="en-US" sz="2400" i="1">
                                          <a:effectLst/>
                                          <a:latin typeface="Cambria Math"/>
                                          <a:ea typeface="Calibri"/>
                                          <a:cs typeface="Sakkal Majalla"/>
                                        </a:rPr>
                                        <m:t>𝑚</m:t>
                                      </m:r>
                                    </m:den>
                                  </m:f>
                                </m:e>
                              </m:d>
                            </m:e>
                            <m:sup>
                              <m:r>
                                <a:rPr lang="en-US" sz="2400" i="1">
                                  <a:effectLst/>
                                  <a:latin typeface="Cambria Math"/>
                                  <a:ea typeface="Calibri"/>
                                  <a:cs typeface="Sakkal Majalla"/>
                                </a:rPr>
                                <m:t>2</m:t>
                              </m:r>
                            </m:sup>
                          </m:sSup>
                          <m:r>
                            <a:rPr lang="en-US" sz="2400" i="1">
                              <a:effectLst/>
                              <a:latin typeface="Cambria Math"/>
                              <a:ea typeface="Calibri"/>
                              <a:cs typeface="Sakkal Majalla"/>
                            </a:rPr>
                            <m:t> </m:t>
                          </m:r>
                        </m:e>
                      </m:rad>
                    </m:oMath>
                  </m:oMathPara>
                </a14:m>
                <a:endParaRPr lang="en-US" sz="24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259632" y="1040654"/>
                <a:ext cx="7416824" cy="5558766"/>
              </a:xfrm>
              <a:prstGeom prst="rect">
                <a:avLst/>
              </a:prstGeom>
              <a:blipFill rotWithShape="1">
                <a:blip r:embed="rId2"/>
                <a:stretch>
                  <a:fillRect l="-2878" r="-1645"/>
                </a:stretch>
              </a:blipFill>
            </p:spPr>
            <p:txBody>
              <a:bodyPr/>
              <a:lstStyle/>
              <a:p>
                <a:r>
                  <a:rPr lang="ar-EG">
                    <a:noFill/>
                  </a:rPr>
                  <a:t> </a:t>
                </a:r>
              </a:p>
            </p:txBody>
          </p:sp>
        </mc:Fallback>
      </mc:AlternateContent>
    </p:spTree>
    <p:extLst>
      <p:ext uri="{BB962C8B-B14F-4D97-AF65-F5344CB8AC3E}">
        <p14:creationId xmlns:p14="http://schemas.microsoft.com/office/powerpoint/2010/main" val="2188602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14372</TotalTime>
  <Words>2585</Words>
  <Application>Microsoft Office PowerPoint</Application>
  <PresentationFormat>On-screen Show (4:3)</PresentationFormat>
  <Paragraphs>125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المحاضـــــــــــــــــــــــــــرة الثالثة</vt:lpstr>
      <vt:lpstr>التردد لإهتزازات الكبت الحر</vt:lpstr>
      <vt:lpstr>التردد لإهتزازات الكبت الحر</vt:lpstr>
      <vt:lpstr>التردد لإهتزازات الكبت الحر</vt:lpstr>
      <vt:lpstr>تحليل القوى للنظام الإهتزازي</vt:lpstr>
      <vt:lpstr>معادلة الحركة للنظام الإهتزازي</vt:lpstr>
      <vt:lpstr>الحل العام لمعادلة الحركة للنظام الإهتزازي</vt:lpstr>
      <vt:lpstr>الكبت فوق الحرج Overdamping</vt:lpstr>
      <vt:lpstr>الكبت تحت الحرج Underdamping</vt:lpstr>
      <vt:lpstr>الكبت تحت الحرج Underdamping</vt:lpstr>
      <vt:lpstr>PowerPoint Presentation</vt:lpstr>
      <vt:lpstr>الكبت الحرج Critical Dapping</vt:lpstr>
      <vt:lpstr>PowerPoint Presentation</vt:lpstr>
      <vt:lpstr>نسبة الكبت Damping Ration</vt:lpstr>
      <vt:lpstr>التناقص اللوغاريتميLogarithmic Decrement </vt:lpstr>
      <vt:lpstr>التناقص اللوغاريتميLogarithmic Decrement </vt:lpstr>
      <vt:lpstr>التناقص اللوغاريتميLogarithmic Decrement </vt:lpstr>
      <vt:lpstr>تمرين محلول ص  (54)</vt:lpstr>
      <vt:lpstr>التردد لإهتزازات الكبت الجبرية </vt:lpstr>
      <vt:lpstr>التردد لإهتزازات الكبت الجبرية </vt:lpstr>
      <vt:lpstr>التردد لإهتزازات الكبت الجبرية </vt:lpstr>
      <vt:lpstr>ملاحظات على معادلة الحل العام لإهتزاز الكبت الجبري</vt:lpstr>
      <vt:lpstr>ملاحظات على معادلة الحل العام لإهتزاز الكبت الجبري</vt:lpstr>
      <vt:lpstr>معامل التكبير </vt:lpstr>
      <vt:lpstr>معامل التكبير </vt:lpstr>
      <vt:lpstr>عزل الإهتزازIsolation Vibration </vt:lpstr>
      <vt:lpstr>عزل الإهتزازIsolation Vibration </vt:lpstr>
      <vt:lpstr>عزل الإهتزازIsolation Vibration </vt:lpstr>
      <vt:lpstr>عزل الإهتزازIsolation Vibration </vt:lpstr>
      <vt:lpstr>ملاحظات على معادلة معامل العزل للإهتزاز</vt:lpstr>
      <vt:lpstr>ملاحظات على معادلة معامل العزل للإهتزاز</vt:lpstr>
      <vt:lpstr>PowerPoint Presentation</vt:lpstr>
      <vt:lpstr>PowerPoint Presentation</vt:lpstr>
      <vt:lpstr>PowerPoint Presentation</vt:lpstr>
      <vt:lpstr>تمرين محلول ص  (61)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302</cp:revision>
  <cp:lastPrinted>2019-07-07T03:01:33Z</cp:lastPrinted>
  <dcterms:created xsi:type="dcterms:W3CDTF">2018-11-14T20:09:54Z</dcterms:created>
  <dcterms:modified xsi:type="dcterms:W3CDTF">2020-11-12T19:05:22Z</dcterms:modified>
</cp:coreProperties>
</file>